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nva Sans Bold" panose="020B0604020202020204" charset="0"/>
      <p:regular r:id="rId28"/>
    </p:embeddedFont>
    <p:embeddedFont>
      <p:font typeface="Montserrat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9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4502803" y="4314928"/>
            <a:ext cx="3785197" cy="3785197"/>
          </a:xfrm>
          <a:custGeom>
            <a:avLst/>
            <a:gdLst/>
            <a:ahLst/>
            <a:cxnLst/>
            <a:rect l="l" t="t" r="r" b="b"/>
            <a:pathLst>
              <a:path w="3785197" h="3785197">
                <a:moveTo>
                  <a:pt x="0" y="0"/>
                </a:moveTo>
                <a:lnTo>
                  <a:pt x="3785197" y="0"/>
                </a:lnTo>
                <a:lnTo>
                  <a:pt x="3785197" y="3785198"/>
                </a:lnTo>
                <a:lnTo>
                  <a:pt x="0" y="3785198"/>
                </a:lnTo>
                <a:lnTo>
                  <a:pt x="0" y="0"/>
                </a:lnTo>
                <a:close/>
              </a:path>
            </a:pathLst>
          </a:custGeom>
          <a:blipFill>
            <a:blip r:embed="rId2"/>
            <a:stretch>
              <a:fillRect/>
            </a:stretch>
          </a:blipFill>
        </p:spPr>
      </p:sp>
      <p:sp>
        <p:nvSpPr>
          <p:cNvPr id="3" name="Freeform 3"/>
          <p:cNvSpPr/>
          <p:nvPr/>
        </p:nvSpPr>
        <p:spPr>
          <a:xfrm>
            <a:off x="4767616" y="1235948"/>
            <a:ext cx="9305643" cy="9232733"/>
          </a:xfrm>
          <a:custGeom>
            <a:avLst/>
            <a:gdLst/>
            <a:ahLst/>
            <a:cxnLst/>
            <a:rect l="l" t="t" r="r" b="b"/>
            <a:pathLst>
              <a:path w="9305643" h="9232733">
                <a:moveTo>
                  <a:pt x="0" y="0"/>
                </a:moveTo>
                <a:lnTo>
                  <a:pt x="9305643" y="0"/>
                </a:lnTo>
                <a:lnTo>
                  <a:pt x="9305643" y="9232733"/>
                </a:lnTo>
                <a:lnTo>
                  <a:pt x="0" y="9232733"/>
                </a:lnTo>
                <a:lnTo>
                  <a:pt x="0" y="0"/>
                </a:lnTo>
                <a:close/>
              </a:path>
            </a:pathLst>
          </a:custGeom>
          <a:blipFill>
            <a:blip r:embed="rId3">
              <a:alphaModFix amt="8999"/>
            </a:blip>
            <a:stretch>
              <a:fillRect r="-169998"/>
            </a:stretch>
          </a:blipFill>
        </p:spPr>
      </p:sp>
      <p:grpSp>
        <p:nvGrpSpPr>
          <p:cNvPr id="4" name="Group 4"/>
          <p:cNvGrpSpPr/>
          <p:nvPr/>
        </p:nvGrpSpPr>
        <p:grpSpPr>
          <a:xfrm>
            <a:off x="7803260" y="37749"/>
            <a:ext cx="2681481" cy="2895820"/>
            <a:chOff x="0" y="0"/>
            <a:chExt cx="3575308" cy="3861094"/>
          </a:xfrm>
        </p:grpSpPr>
        <p:sp>
          <p:nvSpPr>
            <p:cNvPr id="5" name="Freeform 5"/>
            <p:cNvSpPr/>
            <p:nvPr/>
          </p:nvSpPr>
          <p:spPr>
            <a:xfrm>
              <a:off x="796812" y="0"/>
              <a:ext cx="2367155" cy="2412929"/>
            </a:xfrm>
            <a:custGeom>
              <a:avLst/>
              <a:gdLst/>
              <a:ahLst/>
              <a:cxnLst/>
              <a:rect l="l" t="t" r="r" b="b"/>
              <a:pathLst>
                <a:path w="2367155" h="2412929">
                  <a:moveTo>
                    <a:pt x="0" y="0"/>
                  </a:moveTo>
                  <a:lnTo>
                    <a:pt x="2367155" y="0"/>
                  </a:lnTo>
                  <a:lnTo>
                    <a:pt x="2367155" y="2412929"/>
                  </a:lnTo>
                  <a:lnTo>
                    <a:pt x="0" y="2412929"/>
                  </a:lnTo>
                  <a:lnTo>
                    <a:pt x="0" y="0"/>
                  </a:lnTo>
                  <a:close/>
                </a:path>
              </a:pathLst>
            </a:custGeom>
            <a:blipFill>
              <a:blip r:embed="rId4"/>
              <a:stretch>
                <a:fillRect r="-177393"/>
              </a:stretch>
            </a:blipFill>
          </p:spPr>
        </p:sp>
        <p:sp>
          <p:nvSpPr>
            <p:cNvPr id="6" name="Freeform 6"/>
            <p:cNvSpPr/>
            <p:nvPr/>
          </p:nvSpPr>
          <p:spPr>
            <a:xfrm>
              <a:off x="0" y="2043085"/>
              <a:ext cx="3575308" cy="1818008"/>
            </a:xfrm>
            <a:custGeom>
              <a:avLst/>
              <a:gdLst/>
              <a:ahLst/>
              <a:cxnLst/>
              <a:rect l="l" t="t" r="r" b="b"/>
              <a:pathLst>
                <a:path w="3575308" h="1818008">
                  <a:moveTo>
                    <a:pt x="0" y="0"/>
                  </a:moveTo>
                  <a:lnTo>
                    <a:pt x="3575308" y="0"/>
                  </a:lnTo>
                  <a:lnTo>
                    <a:pt x="3575308" y="1818009"/>
                  </a:lnTo>
                  <a:lnTo>
                    <a:pt x="0" y="1818009"/>
                  </a:lnTo>
                  <a:lnTo>
                    <a:pt x="0" y="0"/>
                  </a:lnTo>
                  <a:close/>
                </a:path>
              </a:pathLst>
            </a:custGeom>
            <a:blipFill>
              <a:blip r:embed="rId3"/>
              <a:stretch>
                <a:fillRect l="-69462" t="-11569" r="-4215" b="-13942"/>
              </a:stretch>
            </a:blipFill>
          </p:spPr>
        </p:sp>
      </p:grpSp>
      <p:sp>
        <p:nvSpPr>
          <p:cNvPr id="7" name="Freeform 7"/>
          <p:cNvSpPr/>
          <p:nvPr/>
        </p:nvSpPr>
        <p:spPr>
          <a:xfrm>
            <a:off x="348554" y="4437393"/>
            <a:ext cx="3540268" cy="3540268"/>
          </a:xfrm>
          <a:custGeom>
            <a:avLst/>
            <a:gdLst/>
            <a:ahLst/>
            <a:cxnLst/>
            <a:rect l="l" t="t" r="r" b="b"/>
            <a:pathLst>
              <a:path w="3540268" h="3540268">
                <a:moveTo>
                  <a:pt x="0" y="0"/>
                </a:moveTo>
                <a:lnTo>
                  <a:pt x="3540267" y="0"/>
                </a:lnTo>
                <a:lnTo>
                  <a:pt x="3540267" y="3540268"/>
                </a:lnTo>
                <a:lnTo>
                  <a:pt x="0" y="3540268"/>
                </a:lnTo>
                <a:lnTo>
                  <a:pt x="0" y="0"/>
                </a:lnTo>
                <a:close/>
              </a:path>
            </a:pathLst>
          </a:custGeom>
          <a:blipFill>
            <a:blip r:embed="rId5"/>
            <a:stretch>
              <a:fillRect/>
            </a:stretch>
          </a:blipFill>
        </p:spPr>
      </p:sp>
      <p:sp>
        <p:nvSpPr>
          <p:cNvPr id="8" name="TextBox 8"/>
          <p:cNvSpPr txBox="1"/>
          <p:nvPr/>
        </p:nvSpPr>
        <p:spPr>
          <a:xfrm>
            <a:off x="1596940" y="3219319"/>
            <a:ext cx="15383224" cy="157285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Telecom Customer Churn Prediction</a:t>
            </a:r>
          </a:p>
        </p:txBody>
      </p:sp>
      <p:sp>
        <p:nvSpPr>
          <p:cNvPr id="9" name="TextBox 9"/>
          <p:cNvSpPr txBox="1"/>
          <p:nvPr/>
        </p:nvSpPr>
        <p:spPr>
          <a:xfrm>
            <a:off x="5892284" y="5033165"/>
            <a:ext cx="6503432" cy="1581149"/>
          </a:xfrm>
          <a:prstGeom prst="rect">
            <a:avLst/>
          </a:prstGeom>
        </p:spPr>
        <p:txBody>
          <a:bodyPr lIns="0" tIns="0" rIns="0" bIns="0" rtlCol="0" anchor="t">
            <a:spAutoFit/>
          </a:bodyPr>
          <a:lstStyle/>
          <a:p>
            <a:pPr algn="ctr">
              <a:lnSpc>
                <a:spcPts val="4200"/>
              </a:lnSpc>
              <a:spcBef>
                <a:spcPct val="0"/>
              </a:spcBef>
            </a:pPr>
            <a:r>
              <a:rPr lang="en-US" sz="3000" b="1">
                <a:solidFill>
                  <a:srgbClr val="240960"/>
                </a:solidFill>
                <a:latin typeface="Montserrat Bold"/>
                <a:ea typeface="Montserrat Bold"/>
                <a:cs typeface="Montserrat Bold"/>
                <a:sym typeface="Montserrat Bold"/>
              </a:rPr>
              <a:t>Presented by: </a:t>
            </a:r>
          </a:p>
          <a:p>
            <a:pPr algn="ctr">
              <a:lnSpc>
                <a:spcPts val="4200"/>
              </a:lnSpc>
              <a:spcBef>
                <a:spcPct val="0"/>
              </a:spcBef>
            </a:pPr>
            <a:r>
              <a:rPr lang="en-US" sz="3000" b="1">
                <a:solidFill>
                  <a:srgbClr val="240960"/>
                </a:solidFill>
                <a:latin typeface="Montserrat Bold"/>
                <a:ea typeface="Montserrat Bold"/>
                <a:cs typeface="Montserrat Bold"/>
                <a:sym typeface="Montserrat Bold"/>
              </a:rPr>
              <a:t>Name: Sandip Ramcharit Verma </a:t>
            </a:r>
          </a:p>
          <a:p>
            <a:pPr algn="ctr">
              <a:lnSpc>
                <a:spcPts val="4200"/>
              </a:lnSpc>
              <a:spcBef>
                <a:spcPct val="0"/>
              </a:spcBef>
            </a:pPr>
            <a:r>
              <a:rPr lang="en-US" sz="3000" b="1">
                <a:solidFill>
                  <a:srgbClr val="240960"/>
                </a:solidFill>
                <a:latin typeface="Montserrat Bold"/>
                <a:ea typeface="Montserrat Bold"/>
                <a:cs typeface="Montserrat Bold"/>
                <a:sym typeface="Montserrat Bold"/>
              </a:rPr>
              <a:t>PRN: 20240804044</a:t>
            </a:r>
          </a:p>
        </p:txBody>
      </p:sp>
      <p:sp>
        <p:nvSpPr>
          <p:cNvPr id="10" name="TextBox 10"/>
          <p:cNvSpPr txBox="1"/>
          <p:nvPr/>
        </p:nvSpPr>
        <p:spPr>
          <a:xfrm>
            <a:off x="6807458" y="7122797"/>
            <a:ext cx="4673084" cy="1144904"/>
          </a:xfrm>
          <a:prstGeom prst="rect">
            <a:avLst/>
          </a:prstGeom>
        </p:spPr>
        <p:txBody>
          <a:bodyPr lIns="0" tIns="0" rIns="0" bIns="0" rtlCol="0" anchor="t">
            <a:spAutoFit/>
          </a:bodyPr>
          <a:lstStyle/>
          <a:p>
            <a:pPr algn="ctr">
              <a:lnSpc>
                <a:spcPts val="4620"/>
              </a:lnSpc>
              <a:spcBef>
                <a:spcPct val="0"/>
              </a:spcBef>
            </a:pPr>
            <a:r>
              <a:rPr lang="en-US" sz="3300" b="1">
                <a:solidFill>
                  <a:srgbClr val="240960"/>
                </a:solidFill>
                <a:latin typeface="Montserrat Bold"/>
                <a:ea typeface="Montserrat Bold"/>
                <a:cs typeface="Montserrat Bold"/>
                <a:sym typeface="Montserrat Bold"/>
              </a:rPr>
              <a:t>Dr. Jagadish S Jakati </a:t>
            </a:r>
          </a:p>
          <a:p>
            <a:pPr algn="ctr">
              <a:lnSpc>
                <a:spcPts val="4620"/>
              </a:lnSpc>
              <a:spcBef>
                <a:spcPct val="0"/>
              </a:spcBef>
            </a:pPr>
            <a:r>
              <a:rPr lang="en-US" sz="3300" b="1">
                <a:solidFill>
                  <a:srgbClr val="240960"/>
                </a:solidFill>
                <a:latin typeface="Montserrat Bold"/>
                <a:ea typeface="Montserrat Bold"/>
                <a:cs typeface="Montserrat Bold"/>
                <a:sym typeface="Montserrat Bold"/>
              </a:rPr>
              <a:t>Project Guide</a:t>
            </a:r>
          </a:p>
        </p:txBody>
      </p:sp>
      <p:sp>
        <p:nvSpPr>
          <p:cNvPr id="11" name="TextBox 11"/>
          <p:cNvSpPr txBox="1"/>
          <p:nvPr/>
        </p:nvSpPr>
        <p:spPr>
          <a:xfrm>
            <a:off x="1446214" y="8225943"/>
            <a:ext cx="5644175" cy="1047749"/>
          </a:xfrm>
          <a:prstGeom prst="rect">
            <a:avLst/>
          </a:prstGeom>
        </p:spPr>
        <p:txBody>
          <a:bodyPr lIns="0" tIns="0" rIns="0" bIns="0" rtlCol="0" anchor="t">
            <a:spAutoFit/>
          </a:bodyPr>
          <a:lstStyle/>
          <a:p>
            <a:pPr algn="ctr">
              <a:lnSpc>
                <a:spcPts val="4200"/>
              </a:lnSpc>
              <a:spcBef>
                <a:spcPct val="0"/>
              </a:spcBef>
            </a:pPr>
            <a:r>
              <a:rPr lang="en-US" sz="3000" b="1">
                <a:solidFill>
                  <a:srgbClr val="240960"/>
                </a:solidFill>
                <a:latin typeface="Montserrat Bold"/>
                <a:ea typeface="Montserrat Bold"/>
                <a:cs typeface="Montserrat Bold"/>
                <a:sym typeface="Montserrat Bold"/>
              </a:rPr>
              <a:t>Dr. Swapnil Waghmare </a:t>
            </a:r>
          </a:p>
          <a:p>
            <a:pPr algn="ctr">
              <a:lnSpc>
                <a:spcPts val="4200"/>
              </a:lnSpc>
              <a:spcBef>
                <a:spcPct val="0"/>
              </a:spcBef>
            </a:pPr>
            <a:r>
              <a:rPr lang="en-US" sz="3000" b="1">
                <a:solidFill>
                  <a:srgbClr val="240960"/>
                </a:solidFill>
                <a:latin typeface="Montserrat Bold"/>
                <a:ea typeface="Montserrat Bold"/>
                <a:cs typeface="Montserrat Bold"/>
                <a:sym typeface="Montserrat Bold"/>
              </a:rPr>
              <a:t>Project Coordinator </a:t>
            </a:r>
          </a:p>
        </p:txBody>
      </p:sp>
      <p:sp>
        <p:nvSpPr>
          <p:cNvPr id="12" name="TextBox 12"/>
          <p:cNvSpPr txBox="1"/>
          <p:nvPr/>
        </p:nvSpPr>
        <p:spPr>
          <a:xfrm>
            <a:off x="11522853" y="8225943"/>
            <a:ext cx="5100812" cy="1047749"/>
          </a:xfrm>
          <a:prstGeom prst="rect">
            <a:avLst/>
          </a:prstGeom>
        </p:spPr>
        <p:txBody>
          <a:bodyPr lIns="0" tIns="0" rIns="0" bIns="0" rtlCol="0" anchor="t">
            <a:spAutoFit/>
          </a:bodyPr>
          <a:lstStyle/>
          <a:p>
            <a:pPr algn="ctr">
              <a:lnSpc>
                <a:spcPts val="4200"/>
              </a:lnSpc>
              <a:spcBef>
                <a:spcPct val="0"/>
              </a:spcBef>
            </a:pPr>
            <a:r>
              <a:rPr lang="en-US" sz="3000" b="1">
                <a:solidFill>
                  <a:srgbClr val="240960"/>
                </a:solidFill>
                <a:latin typeface="Montserrat Bold"/>
                <a:ea typeface="Montserrat Bold"/>
                <a:cs typeface="Montserrat Bold"/>
                <a:sym typeface="Montserrat Bold"/>
              </a:rPr>
              <a:t>Dr. Maheshwari Biradar </a:t>
            </a:r>
          </a:p>
          <a:p>
            <a:pPr algn="ctr">
              <a:lnSpc>
                <a:spcPts val="4200"/>
              </a:lnSpc>
              <a:spcBef>
                <a:spcPct val="0"/>
              </a:spcBef>
            </a:pPr>
            <a:r>
              <a:rPr lang="en-US" sz="3000" b="1">
                <a:solidFill>
                  <a:srgbClr val="240960"/>
                </a:solidFill>
                <a:latin typeface="Montserrat Bold"/>
                <a:ea typeface="Montserrat Bold"/>
                <a:cs typeface="Montserrat Bold"/>
                <a:sym typeface="Montserrat Bold"/>
              </a:rPr>
              <a:t>HOD, BCA&amp;MCA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651885" y="1272099"/>
            <a:ext cx="8952226" cy="8896274"/>
          </a:xfrm>
          <a:custGeom>
            <a:avLst/>
            <a:gdLst/>
            <a:ahLst/>
            <a:cxnLst/>
            <a:rect l="l" t="t" r="r" b="b"/>
            <a:pathLst>
              <a:path w="8952226" h="8896274">
                <a:moveTo>
                  <a:pt x="0" y="0"/>
                </a:moveTo>
                <a:lnTo>
                  <a:pt x="8952226" y="0"/>
                </a:lnTo>
                <a:lnTo>
                  <a:pt x="8952226" y="8896274"/>
                </a:lnTo>
                <a:lnTo>
                  <a:pt x="0" y="8896274"/>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Service Usage:</a:t>
            </a:r>
          </a:p>
        </p:txBody>
      </p:sp>
      <p:sp>
        <p:nvSpPr>
          <p:cNvPr id="4" name="TextBox 4"/>
          <p:cNvSpPr txBox="1"/>
          <p:nvPr/>
        </p:nvSpPr>
        <p:spPr>
          <a:xfrm>
            <a:off x="10183843" y="1488245"/>
            <a:ext cx="6568475" cy="8178109"/>
          </a:xfrm>
          <a:prstGeom prst="rect">
            <a:avLst/>
          </a:prstGeom>
        </p:spPr>
        <p:txBody>
          <a:bodyPr lIns="0" tIns="0" rIns="0" bIns="0" rtlCol="0" anchor="t">
            <a:spAutoFit/>
          </a:bodyPr>
          <a:lstStyle/>
          <a:p>
            <a:pPr algn="l">
              <a:lnSpc>
                <a:spcPts val="3573"/>
              </a:lnSpc>
            </a:pPr>
            <a:r>
              <a:rPr lang="en-US" sz="2552" b="1">
                <a:solidFill>
                  <a:srgbClr val="240960"/>
                </a:solidFill>
                <a:latin typeface="Montserrat Bold"/>
                <a:ea typeface="Montserrat Bold"/>
                <a:cs typeface="Montserrat Bold"/>
                <a:sym typeface="Montserrat Bold"/>
              </a:rPr>
              <a:t>Phone Services: </a:t>
            </a:r>
          </a:p>
          <a:p>
            <a:pPr marL="486249" lvl="1" indent="-243125" algn="l">
              <a:lnSpc>
                <a:spcPts val="3153"/>
              </a:lnSpc>
              <a:buFont typeface="Arial"/>
              <a:buChar char="•"/>
            </a:pPr>
            <a:r>
              <a:rPr lang="en-US" sz="2252" b="1">
                <a:solidFill>
                  <a:srgbClr val="240960"/>
                </a:solidFill>
                <a:latin typeface="Montserrat Bold"/>
                <a:ea typeface="Montserrat Bold"/>
                <a:cs typeface="Montserrat Bold"/>
                <a:sym typeface="Montserrat Bold"/>
              </a:rPr>
              <a:t>Around 6000 customers have subscribed, with nearly half opting for multiple lines.</a:t>
            </a:r>
          </a:p>
          <a:p>
            <a:pPr algn="l">
              <a:lnSpc>
                <a:spcPts val="3573"/>
              </a:lnSpc>
            </a:pPr>
            <a:r>
              <a:rPr lang="en-US" sz="2552" b="1">
                <a:solidFill>
                  <a:srgbClr val="240960"/>
                </a:solidFill>
                <a:latin typeface="Montserrat Bold"/>
                <a:ea typeface="Montserrat Bold"/>
                <a:cs typeface="Montserrat Bold"/>
                <a:sym typeface="Montserrat Bold"/>
              </a:rPr>
              <a:t>Internet Services: </a:t>
            </a:r>
          </a:p>
          <a:p>
            <a:pPr marL="486249" lvl="1" indent="-243125" algn="l">
              <a:lnSpc>
                <a:spcPts val="3153"/>
              </a:lnSpc>
              <a:buFont typeface="Arial"/>
              <a:buChar char="•"/>
            </a:pPr>
            <a:r>
              <a:rPr lang="en-US" sz="2252" b="1">
                <a:solidFill>
                  <a:srgbClr val="240960"/>
                </a:solidFill>
                <a:latin typeface="Montserrat Bold"/>
                <a:ea typeface="Montserrat Bold"/>
                <a:cs typeface="Montserrat Bold"/>
                <a:sym typeface="Montserrat Bold"/>
              </a:rPr>
              <a:t>Approximately 5500 users, with 3000 choosing fiber optics and the rest DSL, likely for business.</a:t>
            </a:r>
          </a:p>
          <a:p>
            <a:pPr algn="l">
              <a:lnSpc>
                <a:spcPts val="3573"/>
              </a:lnSpc>
            </a:pPr>
            <a:r>
              <a:rPr lang="en-US" sz="2552" b="1">
                <a:solidFill>
                  <a:srgbClr val="240960"/>
                </a:solidFill>
                <a:latin typeface="Montserrat Bold"/>
                <a:ea typeface="Montserrat Bold"/>
                <a:cs typeface="Montserrat Bold"/>
                <a:sym typeface="Montserrat Bold"/>
              </a:rPr>
              <a:t>Other Services: </a:t>
            </a:r>
          </a:p>
          <a:p>
            <a:pPr marL="486249" lvl="1" indent="-243125" algn="l">
              <a:lnSpc>
                <a:spcPts val="3153"/>
              </a:lnSpc>
              <a:buFont typeface="Arial"/>
              <a:buChar char="•"/>
            </a:pPr>
            <a:r>
              <a:rPr lang="en-US" sz="2252" b="1">
                <a:solidFill>
                  <a:srgbClr val="240960"/>
                </a:solidFill>
                <a:latin typeface="Montserrat Bold"/>
                <a:ea typeface="Montserrat Bold"/>
                <a:cs typeface="Montserrat Bold"/>
                <a:sym typeface="Montserrat Bold"/>
              </a:rPr>
              <a:t>Streaming services lead with over 2500 customers, followed by online backup and device protection (2500 users). Online security and tech support are the least chosen, with about 2000 users each.</a:t>
            </a:r>
          </a:p>
          <a:p>
            <a:pPr algn="l">
              <a:lnSpc>
                <a:spcPts val="3573"/>
              </a:lnSpc>
            </a:pPr>
            <a:r>
              <a:rPr lang="en-US" sz="2552" b="1">
                <a:solidFill>
                  <a:srgbClr val="240960"/>
                </a:solidFill>
                <a:latin typeface="Montserrat Bold"/>
                <a:ea typeface="Montserrat Bold"/>
                <a:cs typeface="Montserrat Bold"/>
                <a:sym typeface="Montserrat Bold"/>
              </a:rPr>
              <a:t>Conclusion: </a:t>
            </a:r>
          </a:p>
          <a:p>
            <a:pPr marL="486249" lvl="1" indent="-243125" algn="l">
              <a:lnSpc>
                <a:spcPts val="3153"/>
              </a:lnSpc>
              <a:buFont typeface="Arial"/>
              <a:buChar char="•"/>
            </a:pPr>
            <a:r>
              <a:rPr lang="en-US" sz="2252" b="1">
                <a:solidFill>
                  <a:srgbClr val="240960"/>
                </a:solidFill>
                <a:latin typeface="Montserrat Bold"/>
                <a:ea typeface="Montserrat Bold"/>
                <a:cs typeface="Montserrat Bold"/>
                <a:sym typeface="Montserrat Bold"/>
              </a:rPr>
              <a:t>Streaming services are highly favored after phone and internet. The company should focus on enhancing these services.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4002338" y="1088437"/>
            <a:ext cx="10283325" cy="5527287"/>
          </a:xfrm>
          <a:custGeom>
            <a:avLst/>
            <a:gdLst/>
            <a:ahLst/>
            <a:cxnLst/>
            <a:rect l="l" t="t" r="r" b="b"/>
            <a:pathLst>
              <a:path w="10283325" h="5527287">
                <a:moveTo>
                  <a:pt x="0" y="0"/>
                </a:moveTo>
                <a:lnTo>
                  <a:pt x="10283324" y="0"/>
                </a:lnTo>
                <a:lnTo>
                  <a:pt x="10283324" y="5527287"/>
                </a:lnTo>
                <a:lnTo>
                  <a:pt x="0" y="5527287"/>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Tenure &amp; Contract Type:</a:t>
            </a:r>
          </a:p>
        </p:txBody>
      </p:sp>
      <p:sp>
        <p:nvSpPr>
          <p:cNvPr id="4" name="TextBox 4"/>
          <p:cNvSpPr txBox="1"/>
          <p:nvPr/>
        </p:nvSpPr>
        <p:spPr>
          <a:xfrm>
            <a:off x="1028700" y="6568099"/>
            <a:ext cx="16007685" cy="3376902"/>
          </a:xfrm>
          <a:prstGeom prst="rect">
            <a:avLst/>
          </a:prstGeom>
        </p:spPr>
        <p:txBody>
          <a:bodyPr lIns="0" tIns="0" rIns="0" bIns="0" rtlCol="0" anchor="t">
            <a:spAutoFit/>
          </a:bodyPr>
          <a:lstStyle/>
          <a:p>
            <a:pPr algn="l">
              <a:lnSpc>
                <a:spcPts val="3573"/>
              </a:lnSpc>
            </a:pPr>
            <a:r>
              <a:rPr lang="en-US" sz="2552" b="1" dirty="0">
                <a:solidFill>
                  <a:srgbClr val="240960"/>
                </a:solidFill>
                <a:latin typeface="Montserrat Bold"/>
                <a:ea typeface="Montserrat Bold"/>
                <a:cs typeface="Montserrat Bold"/>
                <a:sym typeface="Montserrat Bold"/>
              </a:rPr>
              <a:t>Short Tenure: </a:t>
            </a:r>
          </a:p>
          <a:p>
            <a:pPr marL="496571" lvl="1" indent="-248285" algn="l">
              <a:lnSpc>
                <a:spcPts val="3220"/>
              </a:lnSpc>
              <a:buFont typeface="Arial"/>
              <a:buChar char="•"/>
            </a:pPr>
            <a:r>
              <a:rPr lang="en-US" sz="2300" b="1" dirty="0">
                <a:solidFill>
                  <a:srgbClr val="240960"/>
                </a:solidFill>
                <a:latin typeface="Montserrat Bold"/>
                <a:ea typeface="Montserrat Bold"/>
                <a:cs typeface="Montserrat Bold"/>
                <a:sym typeface="Montserrat Bold"/>
              </a:rPr>
              <a:t>Most customers have a tenure of less than a month and opt for month-to-month contracts.</a:t>
            </a:r>
          </a:p>
          <a:p>
            <a:pPr algn="l">
              <a:lnSpc>
                <a:spcPts val="3573"/>
              </a:lnSpc>
            </a:pPr>
            <a:r>
              <a:rPr lang="en-US" sz="2552" b="1" dirty="0">
                <a:solidFill>
                  <a:srgbClr val="240960"/>
                </a:solidFill>
                <a:latin typeface="Montserrat Bold"/>
                <a:ea typeface="Montserrat Bold"/>
                <a:cs typeface="Montserrat Bold"/>
                <a:sym typeface="Montserrat Bold"/>
              </a:rPr>
              <a:t>Loyal Customers: </a:t>
            </a:r>
          </a:p>
          <a:p>
            <a:pPr marL="496571" lvl="1" indent="-248285" algn="l">
              <a:lnSpc>
                <a:spcPts val="3220"/>
              </a:lnSpc>
              <a:buFont typeface="Arial"/>
              <a:buChar char="•"/>
            </a:pPr>
            <a:r>
              <a:rPr lang="en-US" sz="2300" b="1" dirty="0">
                <a:solidFill>
                  <a:srgbClr val="240960"/>
                </a:solidFill>
                <a:latin typeface="Montserrat Bold"/>
                <a:ea typeface="Montserrat Bold"/>
                <a:cs typeface="Montserrat Bold"/>
                <a:sym typeface="Montserrat Bold"/>
              </a:rPr>
              <a:t>A significant number of customers show loyalty with a tenure of around 70 months.</a:t>
            </a:r>
          </a:p>
          <a:p>
            <a:pPr algn="l">
              <a:lnSpc>
                <a:spcPts val="3573"/>
              </a:lnSpc>
            </a:pPr>
            <a:r>
              <a:rPr lang="en-US" sz="2552" b="1" dirty="0">
                <a:solidFill>
                  <a:srgbClr val="240960"/>
                </a:solidFill>
                <a:latin typeface="Montserrat Bold"/>
                <a:ea typeface="Montserrat Bold"/>
                <a:cs typeface="Montserrat Bold"/>
                <a:sym typeface="Montserrat Bold"/>
              </a:rPr>
              <a:t>Two-Year Contract: </a:t>
            </a:r>
          </a:p>
          <a:p>
            <a:pPr marL="496571" lvl="1" indent="-248285" algn="l">
              <a:lnSpc>
                <a:spcPts val="3220"/>
              </a:lnSpc>
              <a:buFont typeface="Arial"/>
              <a:buChar char="•"/>
            </a:pPr>
            <a:r>
              <a:rPr lang="en-US" sz="2300" b="1" dirty="0">
                <a:solidFill>
                  <a:srgbClr val="240960"/>
                </a:solidFill>
                <a:latin typeface="Montserrat Bold"/>
                <a:ea typeface="Montserrat Bold"/>
                <a:cs typeface="Montserrat Bold"/>
                <a:sym typeface="Montserrat Bold"/>
              </a:rPr>
              <a:t>Nearly 1700 customers prefer two-year contracts, making it the second most popular option.</a:t>
            </a:r>
          </a:p>
          <a:p>
            <a:pPr algn="l">
              <a:lnSpc>
                <a:spcPts val="3573"/>
              </a:lnSpc>
            </a:pPr>
            <a:r>
              <a:rPr lang="en-US" sz="2552" b="1" dirty="0">
                <a:solidFill>
                  <a:srgbClr val="240960"/>
                </a:solidFill>
                <a:latin typeface="Montserrat Bold"/>
                <a:ea typeface="Montserrat Bold"/>
                <a:cs typeface="Montserrat Bold"/>
                <a:sym typeface="Montserrat Bold"/>
              </a:rPr>
              <a:t>Other Tenure: </a:t>
            </a:r>
          </a:p>
          <a:p>
            <a:pPr marL="496571" lvl="1" indent="-248285" algn="l">
              <a:lnSpc>
                <a:spcPts val="3220"/>
              </a:lnSpc>
              <a:buFont typeface="Arial"/>
              <a:buChar char="•"/>
            </a:pPr>
            <a:r>
              <a:rPr lang="en-US" sz="2300" b="1" dirty="0">
                <a:solidFill>
                  <a:srgbClr val="240960"/>
                </a:solidFill>
                <a:latin typeface="Montserrat Bold"/>
                <a:ea typeface="Montserrat Bold"/>
                <a:cs typeface="Montserrat Bold"/>
                <a:sym typeface="Montserrat Bold"/>
              </a:rPr>
              <a:t>Remaining customers have tenure between 1-5 years.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521718" y="2206890"/>
            <a:ext cx="9489099" cy="6452588"/>
          </a:xfrm>
          <a:custGeom>
            <a:avLst/>
            <a:gdLst/>
            <a:ahLst/>
            <a:cxnLst/>
            <a:rect l="l" t="t" r="r" b="b"/>
            <a:pathLst>
              <a:path w="9489099" h="6452588">
                <a:moveTo>
                  <a:pt x="0" y="0"/>
                </a:moveTo>
                <a:lnTo>
                  <a:pt x="9489099" y="0"/>
                </a:lnTo>
                <a:lnTo>
                  <a:pt x="9489099" y="6452588"/>
                </a:lnTo>
                <a:lnTo>
                  <a:pt x="0" y="6452588"/>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Billing and Charges:</a:t>
            </a:r>
          </a:p>
        </p:txBody>
      </p:sp>
      <p:sp>
        <p:nvSpPr>
          <p:cNvPr id="4" name="TextBox 4"/>
          <p:cNvSpPr txBox="1"/>
          <p:nvPr/>
        </p:nvSpPr>
        <p:spPr>
          <a:xfrm>
            <a:off x="10337699" y="1299493"/>
            <a:ext cx="6921601" cy="8410572"/>
          </a:xfrm>
          <a:prstGeom prst="rect">
            <a:avLst/>
          </a:prstGeom>
        </p:spPr>
        <p:txBody>
          <a:bodyPr lIns="0" tIns="0" rIns="0" bIns="0" rtlCol="0" anchor="t">
            <a:spAutoFit/>
          </a:bodyPr>
          <a:lstStyle/>
          <a:p>
            <a:pPr algn="l">
              <a:lnSpc>
                <a:spcPts val="3447"/>
              </a:lnSpc>
            </a:pPr>
            <a:r>
              <a:rPr lang="en-US" sz="2462" b="1" dirty="0">
                <a:solidFill>
                  <a:srgbClr val="240960"/>
                </a:solidFill>
                <a:latin typeface="Montserrat Bold"/>
                <a:ea typeface="Montserrat Bold"/>
                <a:cs typeface="Montserrat Bold"/>
                <a:sym typeface="Montserrat Bold"/>
              </a:rPr>
              <a:t>Billing Methods:</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Around 4000 customers prefer paperless billing.</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Over half of them pay through electronic checks.</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Paper bills and other payment methods (mailed checks, bank transfers, credit cards) are chosen by nearly 4500 customers altogether.</a:t>
            </a:r>
          </a:p>
          <a:p>
            <a:pPr algn="l">
              <a:lnSpc>
                <a:spcPts val="3447"/>
              </a:lnSpc>
            </a:pPr>
            <a:r>
              <a:rPr lang="en-US" sz="2462" b="1" dirty="0">
                <a:solidFill>
                  <a:srgbClr val="240960"/>
                </a:solidFill>
                <a:latin typeface="Montserrat Bold"/>
                <a:ea typeface="Montserrat Bold"/>
                <a:cs typeface="Montserrat Bold"/>
                <a:sym typeface="Montserrat Bold"/>
              </a:rPr>
              <a:t>Monthly Charges:</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Many customers pay around $20 monthly, with most having total charges below $2000.</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Some customers have monthly charges between $70–$110.</a:t>
            </a:r>
          </a:p>
          <a:p>
            <a:pPr algn="l">
              <a:lnSpc>
                <a:spcPts val="3447"/>
              </a:lnSpc>
            </a:pPr>
            <a:r>
              <a:rPr lang="en-US" sz="2462" b="1" dirty="0">
                <a:solidFill>
                  <a:srgbClr val="240960"/>
                </a:solidFill>
                <a:latin typeface="Montserrat Bold"/>
                <a:ea typeface="Montserrat Bold"/>
                <a:cs typeface="Montserrat Bold"/>
                <a:sym typeface="Montserrat Bold"/>
              </a:rPr>
              <a:t>Total Charges:</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A few customers have bills exceeding $4000 or even $8000, likely due to long tenure or high service usage.</a:t>
            </a:r>
          </a:p>
          <a:p>
            <a:pPr algn="l">
              <a:lnSpc>
                <a:spcPts val="3447"/>
              </a:lnSpc>
            </a:pPr>
            <a:r>
              <a:rPr lang="en-US" sz="2462" b="1" dirty="0">
                <a:solidFill>
                  <a:srgbClr val="240960"/>
                </a:solidFill>
                <a:latin typeface="Montserrat Bold"/>
                <a:ea typeface="Montserrat Bold"/>
                <a:cs typeface="Montserrat Bold"/>
                <a:sym typeface="Montserrat Bold"/>
              </a:rPr>
              <a:t>Conclusion:</a:t>
            </a:r>
          </a:p>
          <a:p>
            <a:pPr marL="445302" lvl="1" indent="-222651" algn="l">
              <a:lnSpc>
                <a:spcPts val="2887"/>
              </a:lnSpc>
              <a:buFont typeface="Arial"/>
              <a:buChar char="•"/>
            </a:pPr>
            <a:r>
              <a:rPr lang="en-US" sz="2062" b="1" dirty="0">
                <a:solidFill>
                  <a:srgbClr val="240960"/>
                </a:solidFill>
                <a:latin typeface="Montserrat Bold"/>
                <a:ea typeface="Montserrat Bold"/>
                <a:cs typeface="Montserrat Bold"/>
                <a:sym typeface="Montserrat Bold"/>
              </a:rPr>
              <a:t>Most customers prefer lower charges, so the company should focus on offering more affordable services.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028700" y="1812086"/>
            <a:ext cx="7476861" cy="7861275"/>
          </a:xfrm>
          <a:custGeom>
            <a:avLst/>
            <a:gdLst/>
            <a:ahLst/>
            <a:cxnLst/>
            <a:rect l="l" t="t" r="r" b="b"/>
            <a:pathLst>
              <a:path w="7476861" h="7861275">
                <a:moveTo>
                  <a:pt x="0" y="0"/>
                </a:moveTo>
                <a:lnTo>
                  <a:pt x="7476861" y="0"/>
                </a:lnTo>
                <a:lnTo>
                  <a:pt x="7476861" y="7861276"/>
                </a:lnTo>
                <a:lnTo>
                  <a:pt x="0" y="7861276"/>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Churn Count:</a:t>
            </a:r>
          </a:p>
        </p:txBody>
      </p:sp>
      <p:sp>
        <p:nvSpPr>
          <p:cNvPr id="4" name="TextBox 4"/>
          <p:cNvSpPr txBox="1"/>
          <p:nvPr/>
        </p:nvSpPr>
        <p:spPr>
          <a:xfrm>
            <a:off x="9640592" y="2886949"/>
            <a:ext cx="6791433" cy="5663924"/>
          </a:xfrm>
          <a:prstGeom prst="rect">
            <a:avLst/>
          </a:prstGeom>
        </p:spPr>
        <p:txBody>
          <a:bodyPr lIns="0" tIns="0" rIns="0" bIns="0" rtlCol="0" anchor="t">
            <a:spAutoFit/>
          </a:bodyPr>
          <a:lstStyle/>
          <a:p>
            <a:pPr marL="583103" lvl="1" indent="-291552" algn="l">
              <a:lnSpc>
                <a:spcPts val="3781"/>
              </a:lnSpc>
              <a:buFont typeface="Arial"/>
              <a:buChar char="•"/>
            </a:pPr>
            <a:r>
              <a:rPr lang="en-US" sz="2700" b="1">
                <a:solidFill>
                  <a:srgbClr val="240960"/>
                </a:solidFill>
                <a:latin typeface="Montserrat Bold"/>
                <a:ea typeface="Montserrat Bold"/>
                <a:cs typeface="Montserrat Bold"/>
                <a:sym typeface="Montserrat Bold"/>
              </a:rPr>
              <a:t>The number of churning customers is significantly lower compared to non-churning customers.</a:t>
            </a:r>
          </a:p>
          <a:p>
            <a:pPr algn="l">
              <a:lnSpc>
                <a:spcPts val="3781"/>
              </a:lnSpc>
            </a:pPr>
            <a:endParaRPr lang="en-US" sz="2700" b="1">
              <a:solidFill>
                <a:srgbClr val="240960"/>
              </a:solidFill>
              <a:latin typeface="Montserrat Bold"/>
              <a:ea typeface="Montserrat Bold"/>
              <a:cs typeface="Montserrat Bold"/>
              <a:sym typeface="Montserrat Bold"/>
            </a:endParaRPr>
          </a:p>
          <a:p>
            <a:pPr marL="583103" lvl="1" indent="-291552" algn="l">
              <a:lnSpc>
                <a:spcPts val="3781"/>
              </a:lnSpc>
              <a:buFont typeface="Arial"/>
              <a:buChar char="•"/>
            </a:pPr>
            <a:r>
              <a:rPr lang="en-US" sz="2700" b="1">
                <a:solidFill>
                  <a:srgbClr val="240960"/>
                </a:solidFill>
                <a:latin typeface="Montserrat Bold"/>
                <a:ea typeface="Montserrat Bold"/>
                <a:cs typeface="Montserrat Bold"/>
                <a:sym typeface="Montserrat Bold"/>
              </a:rPr>
              <a:t>Only 26.49% of customers have churned from the telecom company.</a:t>
            </a:r>
          </a:p>
          <a:p>
            <a:pPr algn="l">
              <a:lnSpc>
                <a:spcPts val="3781"/>
              </a:lnSpc>
            </a:pPr>
            <a:endParaRPr lang="en-US" sz="2700" b="1">
              <a:solidFill>
                <a:srgbClr val="240960"/>
              </a:solidFill>
              <a:latin typeface="Montserrat Bold"/>
              <a:ea typeface="Montserrat Bold"/>
              <a:cs typeface="Montserrat Bold"/>
              <a:sym typeface="Montserrat Bold"/>
            </a:endParaRPr>
          </a:p>
          <a:p>
            <a:pPr marL="583103" lvl="1" indent="-291552" algn="l">
              <a:lnSpc>
                <a:spcPts val="3781"/>
              </a:lnSpc>
              <a:buFont typeface="Arial"/>
              <a:buChar char="•"/>
            </a:pPr>
            <a:r>
              <a:rPr lang="en-US" sz="2700" b="1">
                <a:solidFill>
                  <a:srgbClr val="240960"/>
                </a:solidFill>
                <a:latin typeface="Montserrat Bold"/>
                <a:ea typeface="Montserrat Bold"/>
                <a:cs typeface="Montserrat Bold"/>
                <a:sym typeface="Montserrat Bold"/>
              </a:rPr>
              <a:t>This indicates the company is effective at retaining its customers.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675574" y="2994049"/>
            <a:ext cx="9161610" cy="6264251"/>
          </a:xfrm>
          <a:custGeom>
            <a:avLst/>
            <a:gdLst/>
            <a:ahLst/>
            <a:cxnLst/>
            <a:rect l="l" t="t" r="r" b="b"/>
            <a:pathLst>
              <a:path w="9161610" h="6264251">
                <a:moveTo>
                  <a:pt x="0" y="0"/>
                </a:moveTo>
                <a:lnTo>
                  <a:pt x="9161610" y="0"/>
                </a:lnTo>
                <a:lnTo>
                  <a:pt x="9161610" y="6264251"/>
                </a:lnTo>
                <a:lnTo>
                  <a:pt x="0" y="6264251"/>
                </a:lnTo>
                <a:lnTo>
                  <a:pt x="0" y="0"/>
                </a:lnTo>
                <a:close/>
              </a:path>
            </a:pathLst>
          </a:custGeom>
          <a:blipFill>
            <a:blip r:embed="rId2"/>
            <a:stretch>
              <a:fillRect/>
            </a:stretch>
          </a:blipFill>
        </p:spPr>
      </p:sp>
      <p:sp>
        <p:nvSpPr>
          <p:cNvPr id="3" name="TextBox 3"/>
          <p:cNvSpPr txBox="1"/>
          <p:nvPr/>
        </p:nvSpPr>
        <p:spPr>
          <a:xfrm>
            <a:off x="10087922" y="2635925"/>
            <a:ext cx="7171378" cy="7115025"/>
          </a:xfrm>
          <a:prstGeom prst="rect">
            <a:avLst/>
          </a:prstGeom>
        </p:spPr>
        <p:txBody>
          <a:bodyPr lIns="0" tIns="0" rIns="0" bIns="0" rtlCol="0" anchor="t">
            <a:spAutoFit/>
          </a:bodyPr>
          <a:lstStyle/>
          <a:p>
            <a:pPr algn="l">
              <a:lnSpc>
                <a:spcPts val="3573"/>
              </a:lnSpc>
            </a:pPr>
            <a:r>
              <a:rPr lang="en-US" sz="2552" b="1" dirty="0">
                <a:solidFill>
                  <a:srgbClr val="240960"/>
                </a:solidFill>
                <a:latin typeface="Montserrat Bold"/>
                <a:ea typeface="Montserrat Bold"/>
                <a:cs typeface="Montserrat Bold"/>
                <a:sym typeface="Montserrat Bold"/>
              </a:rPr>
              <a:t>Gender: </a:t>
            </a:r>
          </a:p>
          <a:p>
            <a:pPr marL="443072" lvl="1" indent="-221536" algn="l">
              <a:lnSpc>
                <a:spcPts val="2873"/>
              </a:lnSpc>
              <a:buFont typeface="Arial"/>
              <a:buChar char="•"/>
            </a:pPr>
            <a:r>
              <a:rPr lang="en-US" sz="2052" b="1" dirty="0">
                <a:solidFill>
                  <a:srgbClr val="240960"/>
                </a:solidFill>
                <a:latin typeface="Montserrat Bold"/>
                <a:ea typeface="Montserrat Bold"/>
                <a:cs typeface="Montserrat Bold"/>
                <a:sym typeface="Montserrat Bold"/>
              </a:rPr>
              <a:t>Churn count is equal for males and females, indicating no relation between gender and customer churn.</a:t>
            </a:r>
          </a:p>
          <a:p>
            <a:pPr algn="l">
              <a:lnSpc>
                <a:spcPts val="3573"/>
              </a:lnSpc>
            </a:pPr>
            <a:r>
              <a:rPr lang="en-US" sz="2552" b="1" dirty="0">
                <a:solidFill>
                  <a:srgbClr val="240960"/>
                </a:solidFill>
                <a:latin typeface="Montserrat Bold"/>
                <a:ea typeface="Montserrat Bold"/>
                <a:cs typeface="Montserrat Bold"/>
                <a:sym typeface="Montserrat Bold"/>
              </a:rPr>
              <a:t>Senior Citizens: </a:t>
            </a:r>
          </a:p>
          <a:p>
            <a:pPr marL="443072" lvl="1" indent="-221536" algn="l">
              <a:lnSpc>
                <a:spcPts val="2873"/>
              </a:lnSpc>
              <a:buFont typeface="Arial"/>
              <a:buChar char="•"/>
            </a:pPr>
            <a:r>
              <a:rPr lang="en-US" sz="2052" b="1" dirty="0">
                <a:solidFill>
                  <a:srgbClr val="240960"/>
                </a:solidFill>
                <a:latin typeface="Montserrat Bold"/>
                <a:ea typeface="Montserrat Bold"/>
                <a:cs typeface="Montserrat Bold"/>
                <a:sym typeface="Montserrat Bold"/>
              </a:rPr>
              <a:t>Have lower churn rates compared to non-senior citizens, possibly due to their unwillingness to switch companies.</a:t>
            </a:r>
          </a:p>
          <a:p>
            <a:pPr algn="l">
              <a:lnSpc>
                <a:spcPts val="3573"/>
              </a:lnSpc>
            </a:pPr>
            <a:r>
              <a:rPr lang="en-US" sz="2552" b="1" dirty="0">
                <a:solidFill>
                  <a:srgbClr val="240960"/>
                </a:solidFill>
                <a:latin typeface="Montserrat Bold"/>
                <a:ea typeface="Montserrat Bold"/>
                <a:cs typeface="Montserrat Bold"/>
                <a:sym typeface="Montserrat Bold"/>
              </a:rPr>
              <a:t>No Partners: </a:t>
            </a:r>
          </a:p>
          <a:p>
            <a:pPr marL="443072" lvl="1" indent="-221536" algn="l">
              <a:lnSpc>
                <a:spcPts val="2873"/>
              </a:lnSpc>
              <a:buFont typeface="Arial"/>
              <a:buChar char="•"/>
            </a:pPr>
            <a:r>
              <a:rPr lang="en-US" sz="2052" b="1" dirty="0">
                <a:solidFill>
                  <a:srgbClr val="240960"/>
                </a:solidFill>
                <a:latin typeface="Montserrat Bold"/>
                <a:ea typeface="Montserrat Bold"/>
                <a:cs typeface="Montserrat Bold"/>
                <a:sym typeface="Montserrat Bold"/>
              </a:rPr>
              <a:t>Customers without partners show higher churn rates compared to those with partners.</a:t>
            </a:r>
          </a:p>
          <a:p>
            <a:pPr algn="l">
              <a:lnSpc>
                <a:spcPts val="3573"/>
              </a:lnSpc>
            </a:pPr>
            <a:r>
              <a:rPr lang="en-US" sz="2552" b="1" dirty="0">
                <a:solidFill>
                  <a:srgbClr val="240960"/>
                </a:solidFill>
                <a:latin typeface="Montserrat Bold"/>
                <a:ea typeface="Montserrat Bold"/>
                <a:cs typeface="Montserrat Bold"/>
                <a:sym typeface="Montserrat Bold"/>
              </a:rPr>
              <a:t>No Dependents: </a:t>
            </a:r>
          </a:p>
          <a:p>
            <a:pPr marL="443072" lvl="1" indent="-221536" algn="l">
              <a:lnSpc>
                <a:spcPts val="2873"/>
              </a:lnSpc>
              <a:buFont typeface="Arial"/>
              <a:buChar char="•"/>
            </a:pPr>
            <a:r>
              <a:rPr lang="en-US" sz="2052" b="1" dirty="0">
                <a:solidFill>
                  <a:srgbClr val="240960"/>
                </a:solidFill>
                <a:latin typeface="Montserrat Bold"/>
                <a:ea typeface="Montserrat Bold"/>
                <a:cs typeface="Montserrat Bold"/>
                <a:sym typeface="Montserrat Bold"/>
              </a:rPr>
              <a:t>Customers without dependents also have higher churn rates than those with dependents.</a:t>
            </a:r>
          </a:p>
          <a:p>
            <a:pPr algn="l">
              <a:lnSpc>
                <a:spcPts val="3573"/>
              </a:lnSpc>
            </a:pPr>
            <a:r>
              <a:rPr lang="en-US" sz="2552" b="1" dirty="0">
                <a:solidFill>
                  <a:srgbClr val="240960"/>
                </a:solidFill>
                <a:latin typeface="Montserrat Bold"/>
                <a:ea typeface="Montserrat Bold"/>
                <a:cs typeface="Montserrat Bold"/>
                <a:sym typeface="Montserrat Bold"/>
              </a:rPr>
              <a:t>Conclusion: </a:t>
            </a:r>
          </a:p>
          <a:p>
            <a:pPr marL="443072" lvl="1" indent="-221536" algn="l">
              <a:lnSpc>
                <a:spcPts val="2873"/>
              </a:lnSpc>
              <a:buFont typeface="Arial"/>
              <a:buChar char="•"/>
            </a:pPr>
            <a:r>
              <a:rPr lang="en-US" sz="2052" b="1" dirty="0">
                <a:solidFill>
                  <a:srgbClr val="240960"/>
                </a:solidFill>
                <a:latin typeface="Montserrat Bold"/>
                <a:ea typeface="Montserrat Bold"/>
                <a:cs typeface="Montserrat Bold"/>
                <a:sym typeface="Montserrat Bold"/>
              </a:rPr>
              <a:t>Single customers with no partners or no dependents are more likely to churn, while senior citizens are less likely to leave.</a:t>
            </a:r>
          </a:p>
        </p:txBody>
      </p:sp>
      <p:sp>
        <p:nvSpPr>
          <p:cNvPr id="4" name="TextBox 4"/>
          <p:cNvSpPr txBox="1"/>
          <p:nvPr/>
        </p:nvSpPr>
        <p:spPr>
          <a:xfrm>
            <a:off x="675574" y="469554"/>
            <a:ext cx="16230600" cy="2022474"/>
          </a:xfrm>
          <a:prstGeom prst="rect">
            <a:avLst/>
          </a:prstGeom>
        </p:spPr>
        <p:txBody>
          <a:bodyPr lIns="0" tIns="0" rIns="0" bIns="0" rtlCol="0" anchor="t">
            <a:spAutoFit/>
          </a:bodyPr>
          <a:lstStyle/>
          <a:p>
            <a:pPr algn="l">
              <a:lnSpc>
                <a:spcPts val="4900"/>
              </a:lnSpc>
            </a:pPr>
            <a:r>
              <a:rPr lang="en-US" sz="3500" b="1">
                <a:solidFill>
                  <a:srgbClr val="240960"/>
                </a:solidFill>
                <a:latin typeface="Montserrat Bold"/>
                <a:ea typeface="Montserrat Bold"/>
                <a:cs typeface="Montserrat Bold"/>
                <a:sym typeface="Montserrat Bold"/>
              </a:rPr>
              <a:t>Bivariate Analysis: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Till now, I have visualized the data and got a better understanding of the data. Now, I will look at the relationship between the independent variables and the target variable.</a:t>
            </a:r>
          </a:p>
          <a:p>
            <a:pPr marL="647711" lvl="1" indent="-323856" algn="just">
              <a:lnSpc>
                <a:spcPts val="4200"/>
              </a:lnSpc>
              <a:buFont typeface="Arial"/>
              <a:buChar char="•"/>
            </a:pPr>
            <a:r>
              <a:rPr lang="en-US" sz="3000" b="1">
                <a:solidFill>
                  <a:srgbClr val="240960"/>
                </a:solidFill>
                <a:latin typeface="Montserrat Bold"/>
                <a:ea typeface="Montserrat Bold"/>
                <a:cs typeface="Montserrat Bold"/>
                <a:sym typeface="Montserrat Bold"/>
              </a:rPr>
              <a:t>Customer Demographics and Churn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521718" y="1232203"/>
            <a:ext cx="8795218" cy="8740248"/>
          </a:xfrm>
          <a:custGeom>
            <a:avLst/>
            <a:gdLst/>
            <a:ahLst/>
            <a:cxnLst/>
            <a:rect l="l" t="t" r="r" b="b"/>
            <a:pathLst>
              <a:path w="8795218" h="8740248">
                <a:moveTo>
                  <a:pt x="0" y="0"/>
                </a:moveTo>
                <a:lnTo>
                  <a:pt x="8795218" y="0"/>
                </a:lnTo>
                <a:lnTo>
                  <a:pt x="8795218" y="8740248"/>
                </a:lnTo>
                <a:lnTo>
                  <a:pt x="0" y="8740248"/>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Services and Churn:</a:t>
            </a:r>
          </a:p>
        </p:txBody>
      </p:sp>
      <p:sp>
        <p:nvSpPr>
          <p:cNvPr id="4" name="TextBox 4"/>
          <p:cNvSpPr txBox="1"/>
          <p:nvPr/>
        </p:nvSpPr>
        <p:spPr>
          <a:xfrm>
            <a:off x="9776466" y="1609767"/>
            <a:ext cx="7482834" cy="6997227"/>
          </a:xfrm>
          <a:prstGeom prst="rect">
            <a:avLst/>
          </a:prstGeom>
        </p:spPr>
        <p:txBody>
          <a:bodyPr lIns="0" tIns="0" rIns="0" bIns="0" rtlCol="0" anchor="t">
            <a:spAutoFit/>
          </a:bodyPr>
          <a:lstStyle/>
          <a:p>
            <a:pPr algn="l">
              <a:lnSpc>
                <a:spcPts val="3631"/>
              </a:lnSpc>
            </a:pPr>
            <a:r>
              <a:rPr lang="en-US" sz="2593" b="1">
                <a:solidFill>
                  <a:srgbClr val="240960"/>
                </a:solidFill>
                <a:latin typeface="Montserrat Bold"/>
                <a:ea typeface="Montserrat Bold"/>
                <a:cs typeface="Montserrat Bold"/>
                <a:sym typeface="Montserrat Bold"/>
              </a:rPr>
              <a:t>Phone and Internet Services: </a:t>
            </a:r>
          </a:p>
          <a:p>
            <a:pPr marL="473608" lvl="1" indent="-236804" algn="l">
              <a:lnSpc>
                <a:spcPts val="3071"/>
              </a:lnSpc>
              <a:buFont typeface="Arial"/>
              <a:buChar char="•"/>
            </a:pPr>
            <a:r>
              <a:rPr lang="en-US" sz="2193" b="1">
                <a:solidFill>
                  <a:srgbClr val="240960"/>
                </a:solidFill>
                <a:latin typeface="Montserrat Bold"/>
                <a:ea typeface="Montserrat Bold"/>
                <a:cs typeface="Montserrat Bold"/>
                <a:sym typeface="Montserrat Bold"/>
              </a:rPr>
              <a:t>No relation between churn and service opted, but churn is higher for customers with multiple lines.</a:t>
            </a:r>
          </a:p>
          <a:p>
            <a:pPr algn="l">
              <a:lnSpc>
                <a:spcPts val="3631"/>
              </a:lnSpc>
            </a:pPr>
            <a:endParaRPr lang="en-US" sz="2193" b="1">
              <a:solidFill>
                <a:srgbClr val="240960"/>
              </a:solidFill>
              <a:latin typeface="Montserrat Bold"/>
              <a:ea typeface="Montserrat Bold"/>
              <a:cs typeface="Montserrat Bold"/>
              <a:sym typeface="Montserrat Bold"/>
            </a:endParaRPr>
          </a:p>
          <a:p>
            <a:pPr algn="l">
              <a:lnSpc>
                <a:spcPts val="3631"/>
              </a:lnSpc>
            </a:pPr>
            <a:r>
              <a:rPr lang="en-US" sz="2593" b="1">
                <a:solidFill>
                  <a:srgbClr val="240960"/>
                </a:solidFill>
                <a:latin typeface="Montserrat Bold"/>
                <a:ea typeface="Montserrat Bold"/>
                <a:cs typeface="Montserrat Bold"/>
                <a:sym typeface="Montserrat Bold"/>
              </a:rPr>
              <a:t>Online Backup and Device Protection: </a:t>
            </a:r>
          </a:p>
          <a:p>
            <a:pPr marL="473608" lvl="1" indent="-236804" algn="l">
              <a:lnSpc>
                <a:spcPts val="3071"/>
              </a:lnSpc>
              <a:buFont typeface="Arial"/>
              <a:buChar char="•"/>
            </a:pPr>
            <a:r>
              <a:rPr lang="en-US" sz="2193" b="1">
                <a:solidFill>
                  <a:srgbClr val="240960"/>
                </a:solidFill>
                <a:latin typeface="Montserrat Bold"/>
                <a:ea typeface="Montserrat Bold"/>
                <a:cs typeface="Montserrat Bold"/>
                <a:sym typeface="Montserrat Bold"/>
              </a:rPr>
              <a:t>Higher churn count for customers who haven’t opted for these services.</a:t>
            </a:r>
          </a:p>
          <a:p>
            <a:pPr algn="l">
              <a:lnSpc>
                <a:spcPts val="3631"/>
              </a:lnSpc>
            </a:pPr>
            <a:endParaRPr lang="en-US" sz="2193" b="1">
              <a:solidFill>
                <a:srgbClr val="240960"/>
              </a:solidFill>
              <a:latin typeface="Montserrat Bold"/>
              <a:ea typeface="Montserrat Bold"/>
              <a:cs typeface="Montserrat Bold"/>
              <a:sym typeface="Montserrat Bold"/>
            </a:endParaRPr>
          </a:p>
          <a:p>
            <a:pPr algn="l">
              <a:lnSpc>
                <a:spcPts val="3631"/>
              </a:lnSpc>
            </a:pPr>
            <a:r>
              <a:rPr lang="en-US" sz="2593" b="1">
                <a:solidFill>
                  <a:srgbClr val="240960"/>
                </a:solidFill>
                <a:latin typeface="Montserrat Bold"/>
                <a:ea typeface="Montserrat Bold"/>
                <a:cs typeface="Montserrat Bold"/>
                <a:sym typeface="Montserrat Bold"/>
              </a:rPr>
              <a:t>Streaming Services: </a:t>
            </a:r>
          </a:p>
          <a:p>
            <a:pPr marL="473608" lvl="1" indent="-236804" algn="l">
              <a:lnSpc>
                <a:spcPts val="3071"/>
              </a:lnSpc>
              <a:buFont typeface="Arial"/>
              <a:buChar char="•"/>
            </a:pPr>
            <a:r>
              <a:rPr lang="en-US" sz="2193" b="1">
                <a:solidFill>
                  <a:srgbClr val="240960"/>
                </a:solidFill>
                <a:latin typeface="Montserrat Bold"/>
                <a:ea typeface="Montserrat Bold"/>
                <a:cs typeface="Montserrat Bold"/>
                <a:sym typeface="Montserrat Bold"/>
              </a:rPr>
              <a:t>Customers with streaming services have lower churn rates.</a:t>
            </a:r>
          </a:p>
          <a:p>
            <a:pPr algn="l">
              <a:lnSpc>
                <a:spcPts val="3631"/>
              </a:lnSpc>
            </a:pPr>
            <a:endParaRPr lang="en-US" sz="2193" b="1">
              <a:solidFill>
                <a:srgbClr val="240960"/>
              </a:solidFill>
              <a:latin typeface="Montserrat Bold"/>
              <a:ea typeface="Montserrat Bold"/>
              <a:cs typeface="Montserrat Bold"/>
              <a:sym typeface="Montserrat Bold"/>
            </a:endParaRPr>
          </a:p>
          <a:p>
            <a:pPr algn="l">
              <a:lnSpc>
                <a:spcPts val="3631"/>
              </a:lnSpc>
            </a:pPr>
            <a:r>
              <a:rPr lang="en-US" sz="2593" b="1">
                <a:solidFill>
                  <a:srgbClr val="240960"/>
                </a:solidFill>
                <a:latin typeface="Montserrat Bold"/>
                <a:ea typeface="Montserrat Bold"/>
                <a:cs typeface="Montserrat Bold"/>
                <a:sym typeface="Montserrat Bold"/>
              </a:rPr>
              <a:t>Conclusion: </a:t>
            </a:r>
          </a:p>
          <a:p>
            <a:pPr marL="473608" lvl="1" indent="-236804" algn="l">
              <a:lnSpc>
                <a:spcPts val="3071"/>
              </a:lnSpc>
              <a:buFont typeface="Arial"/>
              <a:buChar char="•"/>
            </a:pPr>
            <a:r>
              <a:rPr lang="en-US" sz="2193" b="1">
                <a:solidFill>
                  <a:srgbClr val="240960"/>
                </a:solidFill>
                <a:latin typeface="Montserrat Bold"/>
                <a:ea typeface="Montserrat Bold"/>
                <a:cs typeface="Montserrat Bold"/>
                <a:sym typeface="Montserrat Bold"/>
              </a:rPr>
              <a:t>Customer churn is influenced by multiple lines, Online Backup, Device Protection, and Streaming Services.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4018326" y="1028700"/>
            <a:ext cx="10251349" cy="5510100"/>
          </a:xfrm>
          <a:custGeom>
            <a:avLst/>
            <a:gdLst/>
            <a:ahLst/>
            <a:cxnLst/>
            <a:rect l="l" t="t" r="r" b="b"/>
            <a:pathLst>
              <a:path w="10251349" h="5510100">
                <a:moveTo>
                  <a:pt x="0" y="0"/>
                </a:moveTo>
                <a:lnTo>
                  <a:pt x="10251348" y="0"/>
                </a:lnTo>
                <a:lnTo>
                  <a:pt x="10251348" y="5510100"/>
                </a:lnTo>
                <a:lnTo>
                  <a:pt x="0" y="5510100"/>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Tenure/Contract and Churn:</a:t>
            </a:r>
          </a:p>
        </p:txBody>
      </p:sp>
      <p:sp>
        <p:nvSpPr>
          <p:cNvPr id="4" name="TextBox 4"/>
          <p:cNvSpPr txBox="1"/>
          <p:nvPr/>
        </p:nvSpPr>
        <p:spPr>
          <a:xfrm>
            <a:off x="1028700" y="6500700"/>
            <a:ext cx="15723618" cy="3151495"/>
          </a:xfrm>
          <a:prstGeom prst="rect">
            <a:avLst/>
          </a:prstGeom>
        </p:spPr>
        <p:txBody>
          <a:bodyPr lIns="0" tIns="0" rIns="0" bIns="0" rtlCol="0" anchor="t">
            <a:spAutoFit/>
          </a:bodyPr>
          <a:lstStyle/>
          <a:p>
            <a:pPr algn="l">
              <a:lnSpc>
                <a:spcPts val="3499"/>
              </a:lnSpc>
            </a:pPr>
            <a:r>
              <a:rPr lang="en-US" sz="2499" b="1">
                <a:solidFill>
                  <a:srgbClr val="240960"/>
                </a:solidFill>
                <a:latin typeface="Montserrat Bold"/>
                <a:ea typeface="Montserrat Bold"/>
                <a:cs typeface="Montserrat Bold"/>
                <a:sym typeface="Montserrat Bold"/>
              </a:rPr>
              <a:t>Tenure and Churn: </a:t>
            </a:r>
          </a:p>
          <a:p>
            <a:pPr marL="453565" lvl="1" indent="-226782" algn="l">
              <a:lnSpc>
                <a:spcPts val="2941"/>
              </a:lnSpc>
              <a:buFont typeface="Arial"/>
              <a:buChar char="•"/>
            </a:pPr>
            <a:r>
              <a:rPr lang="en-US" sz="2100" b="1">
                <a:solidFill>
                  <a:srgbClr val="240960"/>
                </a:solidFill>
                <a:latin typeface="Montserrat Bold"/>
                <a:ea typeface="Montserrat Bold"/>
                <a:cs typeface="Montserrat Bold"/>
                <a:sym typeface="Montserrat Bold"/>
              </a:rPr>
              <a:t>Customers with shorter tenure (less than 5 months) have higher churn count. Churn decreases as tenure increases.</a:t>
            </a:r>
          </a:p>
          <a:p>
            <a:pPr algn="l">
              <a:lnSpc>
                <a:spcPts val="3501"/>
              </a:lnSpc>
            </a:pPr>
            <a:r>
              <a:rPr lang="en-US" sz="2500" b="1">
                <a:solidFill>
                  <a:srgbClr val="240960"/>
                </a:solidFill>
                <a:latin typeface="Montserrat Bold"/>
                <a:ea typeface="Montserrat Bold"/>
                <a:cs typeface="Montserrat Bold"/>
                <a:sym typeface="Montserrat Bold"/>
              </a:rPr>
              <a:t>Contract and Churn: </a:t>
            </a:r>
          </a:p>
          <a:p>
            <a:pPr marL="453566" lvl="1" indent="-226783" algn="l">
              <a:lnSpc>
                <a:spcPts val="2941"/>
              </a:lnSpc>
              <a:buFont typeface="Arial"/>
              <a:buChar char="•"/>
            </a:pPr>
            <a:r>
              <a:rPr lang="en-US" sz="2100" b="1">
                <a:solidFill>
                  <a:srgbClr val="240960"/>
                </a:solidFill>
                <a:latin typeface="Montserrat Bold"/>
                <a:ea typeface="Montserrat Bold"/>
                <a:cs typeface="Montserrat Bold"/>
                <a:sym typeface="Montserrat Bold"/>
              </a:rPr>
              <a:t>Customers with month-to-month contracts have higher churn rates compared to those with one or two-year contracts.</a:t>
            </a:r>
          </a:p>
          <a:p>
            <a:pPr algn="l">
              <a:lnSpc>
                <a:spcPts val="3501"/>
              </a:lnSpc>
            </a:pPr>
            <a:r>
              <a:rPr lang="en-US" sz="2500" b="1">
                <a:solidFill>
                  <a:srgbClr val="240960"/>
                </a:solidFill>
                <a:latin typeface="Montserrat Bold"/>
                <a:ea typeface="Montserrat Bold"/>
                <a:cs typeface="Montserrat Bold"/>
                <a:sym typeface="Montserrat Bold"/>
              </a:rPr>
              <a:t>Conclusion: </a:t>
            </a:r>
          </a:p>
          <a:p>
            <a:pPr marL="453566" lvl="1" indent="-226783" algn="l">
              <a:lnSpc>
                <a:spcPts val="2941"/>
              </a:lnSpc>
              <a:buFont typeface="Arial"/>
              <a:buChar char="•"/>
            </a:pPr>
            <a:r>
              <a:rPr lang="en-US" sz="2100" b="1">
                <a:solidFill>
                  <a:srgbClr val="240960"/>
                </a:solidFill>
                <a:latin typeface="Montserrat Bold"/>
                <a:ea typeface="Montserrat Bold"/>
                <a:cs typeface="Montserrat Bold"/>
                <a:sym typeface="Montserrat Bold"/>
              </a:rPr>
              <a:t>Longer contracts and extended tenure correlate with lower churn rates.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408673" y="1859911"/>
            <a:ext cx="9657615" cy="6567178"/>
          </a:xfrm>
          <a:custGeom>
            <a:avLst/>
            <a:gdLst/>
            <a:ahLst/>
            <a:cxnLst/>
            <a:rect l="l" t="t" r="r" b="b"/>
            <a:pathLst>
              <a:path w="9657615" h="6567178">
                <a:moveTo>
                  <a:pt x="0" y="0"/>
                </a:moveTo>
                <a:lnTo>
                  <a:pt x="9657615" y="0"/>
                </a:lnTo>
                <a:lnTo>
                  <a:pt x="9657615" y="6567178"/>
                </a:lnTo>
                <a:lnTo>
                  <a:pt x="0" y="6567178"/>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Billing/Charges and Churn:</a:t>
            </a:r>
          </a:p>
        </p:txBody>
      </p:sp>
      <p:sp>
        <p:nvSpPr>
          <p:cNvPr id="4" name="TextBox 4"/>
          <p:cNvSpPr txBox="1"/>
          <p:nvPr/>
        </p:nvSpPr>
        <p:spPr>
          <a:xfrm>
            <a:off x="10467867" y="1812286"/>
            <a:ext cx="6791433" cy="6569689"/>
          </a:xfrm>
          <a:prstGeom prst="rect">
            <a:avLst/>
          </a:prstGeom>
        </p:spPr>
        <p:txBody>
          <a:bodyPr lIns="0" tIns="0" rIns="0" bIns="0" rtlCol="0" anchor="t">
            <a:spAutoFit/>
          </a:bodyPr>
          <a:lstStyle/>
          <a:p>
            <a:pPr algn="l">
              <a:lnSpc>
                <a:spcPts val="3501"/>
              </a:lnSpc>
            </a:pPr>
            <a:r>
              <a:rPr lang="en-US" sz="2500" b="1">
                <a:solidFill>
                  <a:srgbClr val="240960"/>
                </a:solidFill>
                <a:latin typeface="Montserrat Bold"/>
                <a:ea typeface="Montserrat Bold"/>
                <a:cs typeface="Montserrat Bold"/>
                <a:sym typeface="Montserrat Bold"/>
              </a:rPr>
              <a:t>Billing and Payment Method: </a:t>
            </a:r>
          </a:p>
          <a:p>
            <a:pPr marL="475154" lvl="1" indent="-237577" algn="l">
              <a:lnSpc>
                <a:spcPts val="3081"/>
              </a:lnSpc>
              <a:buFont typeface="Arial"/>
              <a:buChar char="•"/>
            </a:pPr>
            <a:r>
              <a:rPr lang="en-US" sz="2200" b="1">
                <a:solidFill>
                  <a:srgbClr val="240960"/>
                </a:solidFill>
                <a:latin typeface="Montserrat Bold"/>
                <a:ea typeface="Montserrat Bold"/>
                <a:cs typeface="Montserrat Bold"/>
                <a:sym typeface="Montserrat Bold"/>
              </a:rPr>
              <a:t>No significant relation with customer churn.</a:t>
            </a:r>
          </a:p>
          <a:p>
            <a:pPr algn="l">
              <a:lnSpc>
                <a:spcPts val="3501"/>
              </a:lnSpc>
            </a:pPr>
            <a:endParaRPr lang="en-US" sz="2200" b="1">
              <a:solidFill>
                <a:srgbClr val="240960"/>
              </a:solidFill>
              <a:latin typeface="Montserrat Bold"/>
              <a:ea typeface="Montserrat Bold"/>
              <a:cs typeface="Montserrat Bold"/>
              <a:sym typeface="Montserrat Bold"/>
            </a:endParaRPr>
          </a:p>
          <a:p>
            <a:pPr algn="l">
              <a:lnSpc>
                <a:spcPts val="3501"/>
              </a:lnSpc>
            </a:pPr>
            <a:r>
              <a:rPr lang="en-US" sz="2500" b="1">
                <a:solidFill>
                  <a:srgbClr val="240960"/>
                </a:solidFill>
                <a:latin typeface="Montserrat Bold"/>
                <a:ea typeface="Montserrat Bold"/>
                <a:cs typeface="Montserrat Bold"/>
                <a:sym typeface="Montserrat Bold"/>
              </a:rPr>
              <a:t>Monthly Charges: </a:t>
            </a:r>
          </a:p>
          <a:p>
            <a:pPr marL="475156" lvl="1" indent="-237578" algn="l">
              <a:lnSpc>
                <a:spcPts val="3081"/>
              </a:lnSpc>
              <a:buFont typeface="Arial"/>
              <a:buChar char="•"/>
            </a:pPr>
            <a:r>
              <a:rPr lang="en-US" sz="2200" b="1">
                <a:solidFill>
                  <a:srgbClr val="240960"/>
                </a:solidFill>
                <a:latin typeface="Montserrat Bold"/>
                <a:ea typeface="Montserrat Bold"/>
                <a:cs typeface="Montserrat Bold"/>
                <a:sym typeface="Montserrat Bold"/>
              </a:rPr>
              <a:t>Customers with higher monthly charges show higher churn count.</a:t>
            </a:r>
          </a:p>
          <a:p>
            <a:pPr algn="l">
              <a:lnSpc>
                <a:spcPts val="3501"/>
              </a:lnSpc>
            </a:pPr>
            <a:endParaRPr lang="en-US" sz="2200" b="1">
              <a:solidFill>
                <a:srgbClr val="240960"/>
              </a:solidFill>
              <a:latin typeface="Montserrat Bold"/>
              <a:ea typeface="Montserrat Bold"/>
              <a:cs typeface="Montserrat Bold"/>
              <a:sym typeface="Montserrat Bold"/>
            </a:endParaRPr>
          </a:p>
          <a:p>
            <a:pPr algn="l">
              <a:lnSpc>
                <a:spcPts val="3501"/>
              </a:lnSpc>
            </a:pPr>
            <a:r>
              <a:rPr lang="en-US" sz="2500" b="1">
                <a:solidFill>
                  <a:srgbClr val="240960"/>
                </a:solidFill>
                <a:latin typeface="Montserrat Bold"/>
                <a:ea typeface="Montserrat Bold"/>
                <a:cs typeface="Montserrat Bold"/>
                <a:sym typeface="Montserrat Bold"/>
              </a:rPr>
              <a:t>Total Charges: </a:t>
            </a:r>
          </a:p>
          <a:p>
            <a:pPr marL="475156" lvl="1" indent="-237578" algn="l">
              <a:lnSpc>
                <a:spcPts val="3081"/>
              </a:lnSpc>
              <a:buFont typeface="Arial"/>
              <a:buChar char="•"/>
            </a:pPr>
            <a:r>
              <a:rPr lang="en-US" sz="2200" b="1">
                <a:solidFill>
                  <a:srgbClr val="240960"/>
                </a:solidFill>
                <a:latin typeface="Montserrat Bold"/>
                <a:ea typeface="Montserrat Bold"/>
                <a:cs typeface="Montserrat Bold"/>
                <a:sym typeface="Montserrat Bold"/>
              </a:rPr>
              <a:t>Higher total charges correlate with lower churn count, likely due to long tenure or extensive service use.</a:t>
            </a:r>
          </a:p>
          <a:p>
            <a:pPr algn="l">
              <a:lnSpc>
                <a:spcPts val="3501"/>
              </a:lnSpc>
            </a:pPr>
            <a:endParaRPr lang="en-US" sz="2200" b="1">
              <a:solidFill>
                <a:srgbClr val="240960"/>
              </a:solidFill>
              <a:latin typeface="Montserrat Bold"/>
              <a:ea typeface="Montserrat Bold"/>
              <a:cs typeface="Montserrat Bold"/>
              <a:sym typeface="Montserrat Bold"/>
            </a:endParaRPr>
          </a:p>
          <a:p>
            <a:pPr algn="l">
              <a:lnSpc>
                <a:spcPts val="3501"/>
              </a:lnSpc>
            </a:pPr>
            <a:r>
              <a:rPr lang="en-US" sz="2500" b="1">
                <a:solidFill>
                  <a:srgbClr val="240960"/>
                </a:solidFill>
                <a:latin typeface="Montserrat Bold"/>
                <a:ea typeface="Montserrat Bold"/>
                <a:cs typeface="Montserrat Bold"/>
                <a:sym typeface="Montserrat Bold"/>
              </a:rPr>
              <a:t>Recommendation: </a:t>
            </a:r>
          </a:p>
          <a:p>
            <a:pPr marL="475156" lvl="1" indent="-237578" algn="l">
              <a:lnSpc>
                <a:spcPts val="3081"/>
              </a:lnSpc>
              <a:buFont typeface="Arial"/>
              <a:buChar char="•"/>
            </a:pPr>
            <a:r>
              <a:rPr lang="en-US" sz="2200" b="1">
                <a:solidFill>
                  <a:srgbClr val="240960"/>
                </a:solidFill>
                <a:latin typeface="Montserrat Bold"/>
                <a:ea typeface="Montserrat Bold"/>
                <a:cs typeface="Montserrat Bold"/>
                <a:sym typeface="Montserrat Bold"/>
              </a:rPr>
              <a:t>Lower monthly charges to reduce customer churn effectively.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732765" y="2695470"/>
            <a:ext cx="10822470" cy="4896060"/>
          </a:xfrm>
          <a:custGeom>
            <a:avLst/>
            <a:gdLst/>
            <a:ahLst/>
            <a:cxnLst/>
            <a:rect l="l" t="t" r="r" b="b"/>
            <a:pathLst>
              <a:path w="10822470" h="4896060">
                <a:moveTo>
                  <a:pt x="0" y="0"/>
                </a:moveTo>
                <a:lnTo>
                  <a:pt x="10822470" y="0"/>
                </a:lnTo>
                <a:lnTo>
                  <a:pt x="10822470" y="4896060"/>
                </a:lnTo>
                <a:lnTo>
                  <a:pt x="0" y="4896060"/>
                </a:lnTo>
                <a:lnTo>
                  <a:pt x="0" y="0"/>
                </a:lnTo>
                <a:close/>
              </a:path>
            </a:pathLst>
          </a:custGeom>
          <a:blipFill>
            <a:blip r:embed="rId2"/>
            <a:stretch>
              <a:fillRect l="-6773" b="-215742"/>
            </a:stretch>
          </a:blipFill>
        </p:spPr>
      </p:sp>
      <p:sp>
        <p:nvSpPr>
          <p:cNvPr id="3" name="TextBox 3"/>
          <p:cNvSpPr txBox="1"/>
          <p:nvPr/>
        </p:nvSpPr>
        <p:spPr>
          <a:xfrm>
            <a:off x="852974" y="7289588"/>
            <a:ext cx="15875800" cy="2407229"/>
          </a:xfrm>
          <a:prstGeom prst="rect">
            <a:avLst/>
          </a:prstGeom>
        </p:spPr>
        <p:txBody>
          <a:bodyPr lIns="0" tIns="0" rIns="0" bIns="0" rtlCol="0" anchor="t">
            <a:spAutoFit/>
          </a:bodyPr>
          <a:lstStyle/>
          <a:p>
            <a:pPr algn="l">
              <a:lnSpc>
                <a:spcPts val="3573"/>
              </a:lnSpc>
            </a:pPr>
            <a:r>
              <a:rPr lang="en-US" sz="2552" b="1">
                <a:solidFill>
                  <a:srgbClr val="240960"/>
                </a:solidFill>
                <a:latin typeface="Montserrat Bold"/>
                <a:ea typeface="Montserrat Bold"/>
                <a:cs typeface="Montserrat Bold"/>
                <a:sym typeface="Montserrat Bold"/>
              </a:rPr>
              <a:t>High Churn Rate: </a:t>
            </a:r>
          </a:p>
          <a:p>
            <a:pPr marL="464662" lvl="1" indent="-232331" algn="l">
              <a:lnSpc>
                <a:spcPts val="3013"/>
              </a:lnSpc>
              <a:buFont typeface="Arial"/>
              <a:buChar char="•"/>
            </a:pPr>
            <a:r>
              <a:rPr lang="en-US" sz="2152" b="1">
                <a:solidFill>
                  <a:srgbClr val="240960"/>
                </a:solidFill>
                <a:latin typeface="Montserrat Bold"/>
                <a:ea typeface="Montserrat Bold"/>
                <a:cs typeface="Montserrat Bold"/>
                <a:sym typeface="Montserrat Bold"/>
              </a:rPr>
              <a:t>Customers with shorter tenure and higher monthly charges show a higher churn rate (visible as more orange points in the scatter plot).</a:t>
            </a:r>
          </a:p>
          <a:p>
            <a:pPr algn="l">
              <a:lnSpc>
                <a:spcPts val="3573"/>
              </a:lnSpc>
            </a:pPr>
            <a:r>
              <a:rPr lang="en-US" sz="2552" b="1">
                <a:solidFill>
                  <a:srgbClr val="240960"/>
                </a:solidFill>
                <a:latin typeface="Montserrat Bold"/>
                <a:ea typeface="Montserrat Bold"/>
                <a:cs typeface="Montserrat Bold"/>
                <a:sym typeface="Montserrat Bold"/>
              </a:rPr>
              <a:t>Low Churn Rate: </a:t>
            </a:r>
          </a:p>
          <a:p>
            <a:pPr marL="464662" lvl="1" indent="-232331" algn="l">
              <a:lnSpc>
                <a:spcPts val="3013"/>
              </a:lnSpc>
              <a:buFont typeface="Arial"/>
              <a:buChar char="•"/>
            </a:pPr>
            <a:r>
              <a:rPr lang="en-US" sz="2152" b="1">
                <a:solidFill>
                  <a:srgbClr val="240960"/>
                </a:solidFill>
                <a:latin typeface="Montserrat Bold"/>
                <a:ea typeface="Montserrat Bold"/>
                <a:cs typeface="Montserrat Bold"/>
                <a:sym typeface="Montserrat Bold"/>
              </a:rPr>
              <a:t>Customers with longer tenure and lower monthly charges exhibit a lower churn rate, suggesting they are more likely to remain with the company.</a:t>
            </a:r>
          </a:p>
        </p:txBody>
      </p:sp>
      <p:sp>
        <p:nvSpPr>
          <p:cNvPr id="4" name="TextBox 4"/>
          <p:cNvSpPr txBox="1"/>
          <p:nvPr/>
        </p:nvSpPr>
        <p:spPr>
          <a:xfrm>
            <a:off x="675574" y="447148"/>
            <a:ext cx="16230600" cy="2260599"/>
          </a:xfrm>
          <a:prstGeom prst="rect">
            <a:avLst/>
          </a:prstGeom>
        </p:spPr>
        <p:txBody>
          <a:bodyPr lIns="0" tIns="0" rIns="0" bIns="0" rtlCol="0" anchor="t">
            <a:spAutoFit/>
          </a:bodyPr>
          <a:lstStyle/>
          <a:p>
            <a:pPr algn="l">
              <a:lnSpc>
                <a:spcPts val="4900"/>
              </a:lnSpc>
            </a:pPr>
            <a:r>
              <a:rPr lang="en-US" sz="3500" b="1">
                <a:solidFill>
                  <a:srgbClr val="240960"/>
                </a:solidFill>
                <a:latin typeface="Montserrat Bold"/>
                <a:ea typeface="Montserrat Bold"/>
                <a:cs typeface="Montserrat Bold"/>
                <a:sym typeface="Montserrat Bold"/>
              </a:rPr>
              <a:t>Multivariate Analysis:</a:t>
            </a:r>
          </a:p>
          <a:p>
            <a:pPr marL="453406" lvl="1" indent="-226703" algn="just">
              <a:lnSpc>
                <a:spcPts val="2940"/>
              </a:lnSpc>
              <a:buFont typeface="Arial"/>
              <a:buChar char="•"/>
            </a:pPr>
            <a:r>
              <a:rPr lang="en-US" sz="2100" b="1">
                <a:solidFill>
                  <a:srgbClr val="240960"/>
                </a:solidFill>
                <a:latin typeface="Montserrat Bold"/>
                <a:ea typeface="Montserrat Bold"/>
                <a:cs typeface="Montserrat Bold"/>
                <a:sym typeface="Montserrat Bold"/>
              </a:rPr>
              <a:t>Till now, I have analyzed the relationships between independent variables and the target variable individually. Now, I will examine how multiple independent variables interact with each other and their combined effect on the target variable.</a:t>
            </a:r>
          </a:p>
          <a:p>
            <a:pPr marL="647711" lvl="1" indent="-323856" algn="just">
              <a:lnSpc>
                <a:spcPts val="4200"/>
              </a:lnSpc>
              <a:buFont typeface="Arial"/>
              <a:buChar char="•"/>
            </a:pPr>
            <a:r>
              <a:rPr lang="en-US" sz="3000" b="1">
                <a:solidFill>
                  <a:srgbClr val="240960"/>
                </a:solidFill>
                <a:latin typeface="Montserrat Bold"/>
                <a:ea typeface="Montserrat Bold"/>
                <a:cs typeface="Montserrat Bold"/>
                <a:sym typeface="Montserrat Bold"/>
              </a:rPr>
              <a:t>Tenure Vs. Monthly Charges by Churn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098665" y="1097702"/>
            <a:ext cx="12090670" cy="5814323"/>
          </a:xfrm>
          <a:custGeom>
            <a:avLst/>
            <a:gdLst/>
            <a:ahLst/>
            <a:cxnLst/>
            <a:rect l="l" t="t" r="r" b="b"/>
            <a:pathLst>
              <a:path w="12090670" h="5814323">
                <a:moveTo>
                  <a:pt x="0" y="0"/>
                </a:moveTo>
                <a:lnTo>
                  <a:pt x="12090670" y="0"/>
                </a:lnTo>
                <a:lnTo>
                  <a:pt x="12090670" y="5814324"/>
                </a:lnTo>
                <a:lnTo>
                  <a:pt x="0" y="5814324"/>
                </a:lnTo>
                <a:lnTo>
                  <a:pt x="0" y="0"/>
                </a:lnTo>
                <a:close/>
              </a:path>
            </a:pathLst>
          </a:custGeom>
          <a:blipFill>
            <a:blip r:embed="rId2"/>
            <a:stretch>
              <a:fillRect t="-100201" r="-8853" b="-102576"/>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Internet Service, Contract Type, and Churn:</a:t>
            </a:r>
          </a:p>
        </p:txBody>
      </p:sp>
      <p:sp>
        <p:nvSpPr>
          <p:cNvPr id="4" name="TextBox 4"/>
          <p:cNvSpPr txBox="1"/>
          <p:nvPr/>
        </p:nvSpPr>
        <p:spPr>
          <a:xfrm>
            <a:off x="1028700" y="6873926"/>
            <a:ext cx="15723618" cy="2780030"/>
          </a:xfrm>
          <a:prstGeom prst="rect">
            <a:avLst/>
          </a:prstGeom>
        </p:spPr>
        <p:txBody>
          <a:bodyPr lIns="0" tIns="0" rIns="0" bIns="0" rtlCol="0" anchor="t">
            <a:spAutoFit/>
          </a:bodyPr>
          <a:lstStyle/>
          <a:p>
            <a:pPr algn="l">
              <a:lnSpc>
                <a:spcPts val="3499"/>
              </a:lnSpc>
            </a:pPr>
            <a:r>
              <a:rPr lang="en-US" sz="2499" b="1">
                <a:solidFill>
                  <a:srgbClr val="240960"/>
                </a:solidFill>
                <a:latin typeface="Montserrat Bold"/>
                <a:ea typeface="Montserrat Bold"/>
                <a:cs typeface="Montserrat Bold"/>
                <a:sym typeface="Montserrat Bold"/>
              </a:rPr>
              <a:t>High Churn Rate: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Customers on month-to-month contracts, particularly with Fiber optic internet, show significantly higher churn rates.</a:t>
            </a:r>
          </a:p>
          <a:p>
            <a:pPr algn="l">
              <a:lnSpc>
                <a:spcPts val="3499"/>
              </a:lnSpc>
            </a:pPr>
            <a:r>
              <a:rPr lang="en-US" sz="2499" b="1">
                <a:solidFill>
                  <a:srgbClr val="240960"/>
                </a:solidFill>
                <a:latin typeface="Montserrat Bold"/>
                <a:ea typeface="Montserrat Bold"/>
                <a:cs typeface="Montserrat Bold"/>
                <a:sym typeface="Montserrat Bold"/>
              </a:rPr>
              <a:t>Low Churn Rate: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Customers with one-year or two-year contracts have notably lower churn rates.</a:t>
            </a:r>
          </a:p>
          <a:p>
            <a:pPr algn="l">
              <a:lnSpc>
                <a:spcPts val="3499"/>
              </a:lnSpc>
            </a:pPr>
            <a:r>
              <a:rPr lang="en-US" sz="2499" b="1">
                <a:solidFill>
                  <a:srgbClr val="240960"/>
                </a:solidFill>
                <a:latin typeface="Montserrat Bold"/>
                <a:ea typeface="Montserrat Bold"/>
                <a:cs typeface="Montserrat Bold"/>
                <a:sym typeface="Montserrat Bold"/>
              </a:rPr>
              <a:t>Conclusion: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Longer contract durations help in reducing customer churn.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6982145" y="198793"/>
            <a:ext cx="4323710"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Content</a:t>
            </a:r>
          </a:p>
        </p:txBody>
      </p:sp>
      <p:sp>
        <p:nvSpPr>
          <p:cNvPr id="3" name="Freeform 3"/>
          <p:cNvSpPr/>
          <p:nvPr/>
        </p:nvSpPr>
        <p:spPr>
          <a:xfrm>
            <a:off x="10552225" y="2867004"/>
            <a:ext cx="7419996" cy="7419996"/>
          </a:xfrm>
          <a:custGeom>
            <a:avLst/>
            <a:gdLst/>
            <a:ahLst/>
            <a:cxnLst/>
            <a:rect l="l" t="t" r="r" b="b"/>
            <a:pathLst>
              <a:path w="7419996" h="7419996">
                <a:moveTo>
                  <a:pt x="0" y="0"/>
                </a:moveTo>
                <a:lnTo>
                  <a:pt x="7419996" y="0"/>
                </a:lnTo>
                <a:lnTo>
                  <a:pt x="7419996" y="7419996"/>
                </a:lnTo>
                <a:lnTo>
                  <a:pt x="0" y="7419996"/>
                </a:lnTo>
                <a:lnTo>
                  <a:pt x="0" y="0"/>
                </a:lnTo>
                <a:close/>
              </a:path>
            </a:pathLst>
          </a:custGeom>
          <a:blipFill>
            <a:blip r:embed="rId2"/>
            <a:stretch>
              <a:fillRect/>
            </a:stretch>
          </a:blipFill>
        </p:spPr>
      </p:sp>
      <p:sp>
        <p:nvSpPr>
          <p:cNvPr id="4" name="TextBox 4"/>
          <p:cNvSpPr txBox="1"/>
          <p:nvPr/>
        </p:nvSpPr>
        <p:spPr>
          <a:xfrm>
            <a:off x="1028700" y="1235320"/>
            <a:ext cx="16230600" cy="5314949"/>
          </a:xfrm>
          <a:prstGeom prst="rect">
            <a:avLst/>
          </a:prstGeom>
        </p:spPr>
        <p:txBody>
          <a:bodyPr lIns="0" tIns="0" rIns="0" bIns="0" rtlCol="0" anchor="t">
            <a:spAutoFit/>
          </a:bodyPr>
          <a:lstStyle/>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Introduction</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Block Diagram</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Flowchart</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Data Dictionary</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Data Preprocessing</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Exploratory Data Analysis (EDA)</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Model Building</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Model Evaluation</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Conclusion</a:t>
            </a:r>
          </a:p>
          <a:p>
            <a:pPr marL="647711" lvl="1" indent="-323856" algn="just">
              <a:lnSpc>
                <a:spcPts val="4200"/>
              </a:lnSpc>
              <a:buAutoNum type="arabicPeriod"/>
            </a:pPr>
            <a:r>
              <a:rPr lang="en-US" sz="3000" b="1">
                <a:solidFill>
                  <a:srgbClr val="240960"/>
                </a:solidFill>
                <a:latin typeface="Montserrat Bold"/>
                <a:ea typeface="Montserrat Bold"/>
                <a:cs typeface="Montserrat Bold"/>
                <a:sym typeface="Montserrat Bold"/>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284692" y="1028700"/>
            <a:ext cx="12420832" cy="5883326"/>
          </a:xfrm>
          <a:custGeom>
            <a:avLst/>
            <a:gdLst/>
            <a:ahLst/>
            <a:cxnLst/>
            <a:rect l="l" t="t" r="r" b="b"/>
            <a:pathLst>
              <a:path w="12420832" h="5883326">
                <a:moveTo>
                  <a:pt x="0" y="0"/>
                </a:moveTo>
                <a:lnTo>
                  <a:pt x="12420832" y="0"/>
                </a:lnTo>
                <a:lnTo>
                  <a:pt x="12420832" y="5883326"/>
                </a:lnTo>
                <a:lnTo>
                  <a:pt x="0" y="5883326"/>
                </a:lnTo>
                <a:lnTo>
                  <a:pt x="0" y="0"/>
                </a:lnTo>
                <a:close/>
              </a:path>
            </a:pathLst>
          </a:custGeom>
          <a:blipFill>
            <a:blip r:embed="rId2"/>
            <a:stretch>
              <a:fillRect l="-8624" t="-206751"/>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Total Charges vs. Monthly Charges by Churn:</a:t>
            </a:r>
          </a:p>
        </p:txBody>
      </p:sp>
      <p:sp>
        <p:nvSpPr>
          <p:cNvPr id="4" name="TextBox 4"/>
          <p:cNvSpPr txBox="1"/>
          <p:nvPr/>
        </p:nvSpPr>
        <p:spPr>
          <a:xfrm>
            <a:off x="1028700" y="6873926"/>
            <a:ext cx="15723618" cy="2780030"/>
          </a:xfrm>
          <a:prstGeom prst="rect">
            <a:avLst/>
          </a:prstGeom>
        </p:spPr>
        <p:txBody>
          <a:bodyPr lIns="0" tIns="0" rIns="0" bIns="0" rtlCol="0" anchor="t">
            <a:spAutoFit/>
          </a:bodyPr>
          <a:lstStyle/>
          <a:p>
            <a:pPr algn="l">
              <a:lnSpc>
                <a:spcPts val="3499"/>
              </a:lnSpc>
            </a:pPr>
            <a:r>
              <a:rPr lang="en-US" sz="2499" b="1">
                <a:solidFill>
                  <a:srgbClr val="240960"/>
                </a:solidFill>
                <a:latin typeface="Montserrat Bold"/>
                <a:ea typeface="Montserrat Bold"/>
                <a:cs typeface="Montserrat Bold"/>
                <a:sym typeface="Montserrat Bold"/>
              </a:rPr>
              <a:t>High Monthly Charges: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Customers with high monthly charges have a higher churn rate.</a:t>
            </a:r>
          </a:p>
          <a:p>
            <a:pPr algn="l">
              <a:lnSpc>
                <a:spcPts val="3499"/>
              </a:lnSpc>
            </a:pPr>
            <a:r>
              <a:rPr lang="en-US" sz="2499" b="1">
                <a:solidFill>
                  <a:srgbClr val="240960"/>
                </a:solidFill>
                <a:latin typeface="Montserrat Bold"/>
                <a:ea typeface="Montserrat Bold"/>
                <a:cs typeface="Montserrat Bold"/>
                <a:sym typeface="Montserrat Bold"/>
              </a:rPr>
              <a:t>High Total Charges: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Customers with high total charges, likely due to long tenure, have lower churn rates.</a:t>
            </a:r>
          </a:p>
          <a:p>
            <a:pPr algn="l">
              <a:lnSpc>
                <a:spcPts val="3499"/>
              </a:lnSpc>
            </a:pPr>
            <a:r>
              <a:rPr lang="en-US" sz="2499" b="1">
                <a:solidFill>
                  <a:srgbClr val="240960"/>
                </a:solidFill>
                <a:latin typeface="Montserrat Bold"/>
                <a:ea typeface="Montserrat Bold"/>
                <a:cs typeface="Montserrat Bold"/>
                <a:sym typeface="Montserrat Bold"/>
              </a:rPr>
              <a:t>Conclusion: </a:t>
            </a:r>
          </a:p>
          <a:p>
            <a:pPr marL="453392" lvl="1" indent="-226696" algn="l">
              <a:lnSpc>
                <a:spcPts val="2940"/>
              </a:lnSpc>
              <a:buFont typeface="Arial"/>
              <a:buChar char="•"/>
            </a:pPr>
            <a:r>
              <a:rPr lang="en-US" sz="2100" b="1">
                <a:solidFill>
                  <a:srgbClr val="240960"/>
                </a:solidFill>
                <a:latin typeface="Montserrat Bold"/>
                <a:ea typeface="Montserrat Bold"/>
                <a:cs typeface="Montserrat Bold"/>
                <a:sym typeface="Montserrat Bold"/>
              </a:rPr>
              <a:t>Long-term customers with high total charges are more loyal, while new customers with high monthly charges are at greater risk of leaving.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79728" y="1028700"/>
            <a:ext cx="8764272" cy="9262111"/>
          </a:xfrm>
          <a:custGeom>
            <a:avLst/>
            <a:gdLst/>
            <a:ahLst/>
            <a:cxnLst/>
            <a:rect l="l" t="t" r="r" b="b"/>
            <a:pathLst>
              <a:path w="8764272" h="9262111">
                <a:moveTo>
                  <a:pt x="0" y="0"/>
                </a:moveTo>
                <a:lnTo>
                  <a:pt x="8764272" y="0"/>
                </a:lnTo>
                <a:lnTo>
                  <a:pt x="8764272" y="9262111"/>
                </a:lnTo>
                <a:lnTo>
                  <a:pt x="0" y="9262111"/>
                </a:lnTo>
                <a:lnTo>
                  <a:pt x="0" y="0"/>
                </a:lnTo>
                <a:close/>
              </a:path>
            </a:pathLst>
          </a:custGeom>
          <a:blipFill>
            <a:blip r:embed="rId2"/>
            <a:stretch>
              <a:fillRect/>
            </a:stretch>
          </a:blipFill>
        </p:spPr>
      </p:sp>
      <p:sp>
        <p:nvSpPr>
          <p:cNvPr id="3" name="TextBox 3"/>
          <p:cNvSpPr txBox="1"/>
          <p:nvPr/>
        </p:nvSpPr>
        <p:spPr>
          <a:xfrm>
            <a:off x="521718" y="422276"/>
            <a:ext cx="16230600" cy="606424"/>
          </a:xfrm>
          <a:prstGeom prst="rect">
            <a:avLst/>
          </a:prstGeom>
        </p:spPr>
        <p:txBody>
          <a:bodyPr lIns="0" tIns="0" rIns="0" bIns="0" rtlCol="0" anchor="t">
            <a:spAutoFit/>
          </a:bodyPr>
          <a:lstStyle/>
          <a:p>
            <a:pPr algn="just">
              <a:lnSpc>
                <a:spcPts val="4900"/>
              </a:lnSpc>
            </a:pPr>
            <a:r>
              <a:rPr lang="en-US" sz="3500" b="1">
                <a:solidFill>
                  <a:srgbClr val="240960"/>
                </a:solidFill>
                <a:latin typeface="Montserrat Bold"/>
                <a:ea typeface="Montserrat Bold"/>
                <a:cs typeface="Montserrat Bold"/>
                <a:sym typeface="Montserrat Bold"/>
              </a:rPr>
              <a:t>Correlation Matrix Heatmap:</a:t>
            </a:r>
          </a:p>
        </p:txBody>
      </p:sp>
      <p:sp>
        <p:nvSpPr>
          <p:cNvPr id="4" name="TextBox 4"/>
          <p:cNvSpPr txBox="1"/>
          <p:nvPr/>
        </p:nvSpPr>
        <p:spPr>
          <a:xfrm>
            <a:off x="9318625" y="1725389"/>
            <a:ext cx="7639223" cy="5636260"/>
          </a:xfrm>
          <a:prstGeom prst="rect">
            <a:avLst/>
          </a:prstGeom>
        </p:spPr>
        <p:txBody>
          <a:bodyPr lIns="0" tIns="0" rIns="0" bIns="0" rtlCol="0" anchor="t">
            <a:spAutoFit/>
          </a:bodyPr>
          <a:lstStyle/>
          <a:p>
            <a:pPr algn="l">
              <a:lnSpc>
                <a:spcPts val="3499"/>
              </a:lnSpc>
            </a:pPr>
            <a:r>
              <a:rPr lang="en-US" sz="2499" b="1">
                <a:solidFill>
                  <a:srgbClr val="240960"/>
                </a:solidFill>
                <a:latin typeface="Montserrat Bold"/>
                <a:ea typeface="Montserrat Bold"/>
                <a:cs typeface="Montserrat Bold"/>
                <a:sym typeface="Montserrat Bold"/>
              </a:rPr>
              <a:t>Tenure and Contracts: </a:t>
            </a:r>
          </a:p>
          <a:p>
            <a:pPr marL="474981" lvl="1" indent="-237491" algn="l">
              <a:lnSpc>
                <a:spcPts val="3080"/>
              </a:lnSpc>
              <a:buFont typeface="Arial"/>
              <a:buChar char="•"/>
            </a:pPr>
            <a:r>
              <a:rPr lang="en-US" sz="2200" b="1">
                <a:solidFill>
                  <a:srgbClr val="240960"/>
                </a:solidFill>
                <a:latin typeface="Montserrat Bold"/>
                <a:ea typeface="Montserrat Bold"/>
                <a:cs typeface="Montserrat Bold"/>
                <a:sym typeface="Montserrat Bold"/>
              </a:rPr>
              <a:t>Longer tenure and long-term contracts reduce churn, while month-to-month contracts increase it.</a:t>
            </a:r>
          </a:p>
          <a:p>
            <a:pPr algn="l">
              <a:lnSpc>
                <a:spcPts val="3080"/>
              </a:lnSpc>
            </a:pPr>
            <a:endParaRPr lang="en-US" sz="2200" b="1">
              <a:solidFill>
                <a:srgbClr val="240960"/>
              </a:solidFill>
              <a:latin typeface="Montserrat Bold"/>
              <a:ea typeface="Montserrat Bold"/>
              <a:cs typeface="Montserrat Bold"/>
              <a:sym typeface="Montserrat Bold"/>
            </a:endParaRPr>
          </a:p>
          <a:p>
            <a:pPr algn="l">
              <a:lnSpc>
                <a:spcPts val="3499"/>
              </a:lnSpc>
            </a:pPr>
            <a:r>
              <a:rPr lang="en-US" sz="2499" b="1">
                <a:solidFill>
                  <a:srgbClr val="240960"/>
                </a:solidFill>
                <a:latin typeface="Montserrat Bold"/>
                <a:ea typeface="Montserrat Bold"/>
                <a:cs typeface="Montserrat Bold"/>
                <a:sym typeface="Montserrat Bold"/>
              </a:rPr>
              <a:t>Monthly and Total Charges: </a:t>
            </a:r>
          </a:p>
          <a:p>
            <a:pPr marL="474981" lvl="1" indent="-237491" algn="l">
              <a:lnSpc>
                <a:spcPts val="3080"/>
              </a:lnSpc>
              <a:buFont typeface="Arial"/>
              <a:buChar char="•"/>
            </a:pPr>
            <a:r>
              <a:rPr lang="en-US" sz="2200" b="1">
                <a:solidFill>
                  <a:srgbClr val="240960"/>
                </a:solidFill>
                <a:latin typeface="Montserrat Bold"/>
                <a:ea typeface="Montserrat Bold"/>
                <a:cs typeface="Montserrat Bold"/>
                <a:sym typeface="Montserrat Bold"/>
              </a:rPr>
              <a:t>Higher monthly charges slightly increase churn, but customers with higher total charges (due to long tenure or additional services) are more loyal.</a:t>
            </a:r>
          </a:p>
          <a:p>
            <a:pPr algn="l">
              <a:lnSpc>
                <a:spcPts val="3499"/>
              </a:lnSpc>
            </a:pPr>
            <a:endParaRPr lang="en-US" sz="2200" b="1">
              <a:solidFill>
                <a:srgbClr val="240960"/>
              </a:solidFill>
              <a:latin typeface="Montserrat Bold"/>
              <a:ea typeface="Montserrat Bold"/>
              <a:cs typeface="Montserrat Bold"/>
              <a:sym typeface="Montserrat Bold"/>
            </a:endParaRPr>
          </a:p>
          <a:p>
            <a:pPr algn="l">
              <a:lnSpc>
                <a:spcPts val="3499"/>
              </a:lnSpc>
            </a:pPr>
            <a:r>
              <a:rPr lang="en-US" sz="2499" b="1">
                <a:solidFill>
                  <a:srgbClr val="240960"/>
                </a:solidFill>
                <a:latin typeface="Montserrat Bold"/>
                <a:ea typeface="Montserrat Bold"/>
                <a:cs typeface="Montserrat Bold"/>
                <a:sym typeface="Montserrat Bold"/>
              </a:rPr>
              <a:t>Recommendation: </a:t>
            </a:r>
          </a:p>
          <a:p>
            <a:pPr marL="474981" lvl="1" indent="-237491" algn="l">
              <a:lnSpc>
                <a:spcPts val="3080"/>
              </a:lnSpc>
              <a:buFont typeface="Arial"/>
              <a:buChar char="•"/>
            </a:pPr>
            <a:r>
              <a:rPr lang="en-US" sz="2200" b="1">
                <a:solidFill>
                  <a:srgbClr val="240960"/>
                </a:solidFill>
                <a:latin typeface="Montserrat Bold"/>
                <a:ea typeface="Montserrat Bold"/>
                <a:cs typeface="Montserrat Bold"/>
                <a:sym typeface="Montserrat Bold"/>
              </a:rPr>
              <a:t>Focus on promoting long-term contracts, and managing monthly charges to reduce churn.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2399633" y="3387271"/>
            <a:ext cx="3370701" cy="3370701"/>
          </a:xfrm>
          <a:custGeom>
            <a:avLst/>
            <a:gdLst/>
            <a:ahLst/>
            <a:cxnLst/>
            <a:rect l="l" t="t" r="r" b="b"/>
            <a:pathLst>
              <a:path w="3370701" h="3370701">
                <a:moveTo>
                  <a:pt x="0" y="0"/>
                </a:moveTo>
                <a:lnTo>
                  <a:pt x="3370701" y="0"/>
                </a:lnTo>
                <a:lnTo>
                  <a:pt x="3370701" y="3370701"/>
                </a:lnTo>
                <a:lnTo>
                  <a:pt x="0" y="3370701"/>
                </a:lnTo>
                <a:lnTo>
                  <a:pt x="0" y="0"/>
                </a:lnTo>
                <a:close/>
              </a:path>
            </a:pathLst>
          </a:custGeom>
          <a:blipFill>
            <a:blip r:embed="rId2"/>
            <a:stretch>
              <a:fillRect/>
            </a:stretch>
          </a:blipFill>
        </p:spPr>
      </p:sp>
      <p:sp>
        <p:nvSpPr>
          <p:cNvPr id="3" name="TextBox 3"/>
          <p:cNvSpPr txBox="1"/>
          <p:nvPr/>
        </p:nvSpPr>
        <p:spPr>
          <a:xfrm>
            <a:off x="1735228" y="1188824"/>
            <a:ext cx="14817545" cy="7230110"/>
          </a:xfrm>
          <a:prstGeom prst="rect">
            <a:avLst/>
          </a:prstGeom>
        </p:spPr>
        <p:txBody>
          <a:bodyPr lIns="0" tIns="0" rIns="0" bIns="0" rtlCol="0" anchor="t">
            <a:spAutoFit/>
          </a:bodyPr>
          <a:lstStyle/>
          <a:p>
            <a:pPr algn="just">
              <a:lnSpc>
                <a:spcPts val="4199"/>
              </a:lnSpc>
            </a:pPr>
            <a:r>
              <a:rPr lang="en-US" sz="2999" b="1">
                <a:solidFill>
                  <a:srgbClr val="240960"/>
                </a:solidFill>
                <a:latin typeface="Montserrat Bold"/>
                <a:ea typeface="Montserrat Bold"/>
                <a:cs typeface="Montserrat Bold"/>
                <a:sym typeface="Montserrat Bold"/>
              </a:rPr>
              <a:t>Balancing the Data:</a:t>
            </a:r>
          </a:p>
          <a:p>
            <a:pPr algn="just">
              <a:lnSpc>
                <a:spcPts val="3080"/>
              </a:lnSpc>
            </a:pPr>
            <a:r>
              <a:rPr lang="en-US" sz="2200" b="1">
                <a:solidFill>
                  <a:srgbClr val="240960"/>
                </a:solidFill>
                <a:latin typeface="Montserrat Bold"/>
                <a:ea typeface="Montserrat Bold"/>
                <a:cs typeface="Montserrat Bold"/>
                <a:sym typeface="Montserrat Bold"/>
              </a:rPr>
              <a:t>      Churn </a:t>
            </a:r>
          </a:p>
          <a:p>
            <a:pPr algn="just">
              <a:lnSpc>
                <a:spcPts val="3080"/>
              </a:lnSpc>
            </a:pPr>
            <a:r>
              <a:rPr lang="en-US" sz="2200" b="1">
                <a:solidFill>
                  <a:srgbClr val="240960"/>
                </a:solidFill>
                <a:latin typeface="Montserrat Bold"/>
                <a:ea typeface="Montserrat Bold"/>
                <a:cs typeface="Montserrat Bold"/>
                <a:sym typeface="Montserrat Bold"/>
              </a:rPr>
              <a:t>                 0    5153 </a:t>
            </a:r>
          </a:p>
          <a:p>
            <a:pPr algn="just">
              <a:lnSpc>
                <a:spcPts val="3080"/>
              </a:lnSpc>
            </a:pPr>
            <a:r>
              <a:rPr lang="en-US" sz="2200" b="1">
                <a:solidFill>
                  <a:srgbClr val="240960"/>
                </a:solidFill>
                <a:latin typeface="Montserrat Bold"/>
                <a:ea typeface="Montserrat Bold"/>
                <a:cs typeface="Montserrat Bold"/>
                <a:sym typeface="Montserrat Bold"/>
              </a:rPr>
              <a:t>                 1     1857</a:t>
            </a:r>
          </a:p>
          <a:p>
            <a:pPr marL="474981" lvl="1" indent="-237491" algn="just">
              <a:lnSpc>
                <a:spcPts val="3080"/>
              </a:lnSpc>
              <a:buFont typeface="Arial"/>
              <a:buChar char="•"/>
            </a:pPr>
            <a:r>
              <a:rPr lang="en-US" sz="2200" b="1">
                <a:solidFill>
                  <a:srgbClr val="240960"/>
                </a:solidFill>
                <a:latin typeface="Montserrat Bold"/>
                <a:ea typeface="Montserrat Bold"/>
                <a:cs typeface="Montserrat Bold"/>
                <a:sym typeface="Montserrat Bold"/>
              </a:rPr>
              <a:t>Used SMOTE (Synthetic Minority Over-sampling Technique) to balance the dataset so the model learns better.</a:t>
            </a:r>
          </a:p>
          <a:p>
            <a:pPr algn="just">
              <a:lnSpc>
                <a:spcPts val="3639"/>
              </a:lnSpc>
            </a:pPr>
            <a:endParaRPr lang="en-US" sz="2200" b="1">
              <a:solidFill>
                <a:srgbClr val="240960"/>
              </a:solidFill>
              <a:latin typeface="Montserrat Bold"/>
              <a:ea typeface="Montserrat Bold"/>
              <a:cs typeface="Montserrat Bold"/>
              <a:sym typeface="Montserrat Bold"/>
            </a:endParaRPr>
          </a:p>
          <a:p>
            <a:pPr algn="just">
              <a:lnSpc>
                <a:spcPts val="4199"/>
              </a:lnSpc>
            </a:pPr>
            <a:r>
              <a:rPr lang="en-US" sz="2999" b="1">
                <a:solidFill>
                  <a:srgbClr val="240960"/>
                </a:solidFill>
                <a:latin typeface="Montserrat Bold"/>
                <a:ea typeface="Montserrat Bold"/>
                <a:cs typeface="Montserrat Bold"/>
                <a:sym typeface="Montserrat Bold"/>
              </a:rPr>
              <a:t>Machine Learning Models Used:</a:t>
            </a: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Decision Tree Classifier:</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Splits the data into branches based on customer details.</a:t>
            </a: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Random Forest Classifier:</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Uses multiple decision trees to improve accuracy.</a:t>
            </a: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K-Nearest Neighbors (KNN) Classifier:</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A distance-based algorithm that predicts churn by finding similar customers in the dataset.</a:t>
            </a:r>
          </a:p>
          <a:p>
            <a:pPr algn="just">
              <a:lnSpc>
                <a:spcPts val="3080"/>
              </a:lnSpc>
            </a:pPr>
            <a:endParaRPr lang="en-US" sz="2200" b="1">
              <a:solidFill>
                <a:srgbClr val="240960"/>
              </a:solidFill>
              <a:latin typeface="Montserrat Bold"/>
              <a:ea typeface="Montserrat Bold"/>
              <a:cs typeface="Montserrat Bold"/>
              <a:sym typeface="Montserrat Bold"/>
            </a:endParaRPr>
          </a:p>
          <a:p>
            <a:pPr algn="just">
              <a:lnSpc>
                <a:spcPts val="4199"/>
              </a:lnSpc>
            </a:pPr>
            <a:r>
              <a:rPr lang="en-US" sz="2999" b="1">
                <a:solidFill>
                  <a:srgbClr val="240960"/>
                </a:solidFill>
                <a:latin typeface="Montserrat Bold"/>
                <a:ea typeface="Montserrat Bold"/>
                <a:cs typeface="Montserrat Bold"/>
                <a:sym typeface="Montserrat Bold"/>
              </a:rPr>
              <a:t>Hyperparameter Tuning:</a:t>
            </a:r>
          </a:p>
          <a:p>
            <a:pPr marL="474981" lvl="1" indent="-237491" algn="just">
              <a:lnSpc>
                <a:spcPts val="3080"/>
              </a:lnSpc>
              <a:buFont typeface="Arial"/>
              <a:buChar char="•"/>
            </a:pPr>
            <a:r>
              <a:rPr lang="en-US" sz="2200" b="1">
                <a:solidFill>
                  <a:srgbClr val="240960"/>
                </a:solidFill>
                <a:latin typeface="Montserrat Bold"/>
                <a:ea typeface="Montserrat Bold"/>
                <a:cs typeface="Montserrat Bold"/>
                <a:sym typeface="Montserrat Bold"/>
              </a:rPr>
              <a:t>Applied GridSearchCV to find the best parameters for each model, improving performance.</a:t>
            </a:r>
          </a:p>
        </p:txBody>
      </p:sp>
      <p:sp>
        <p:nvSpPr>
          <p:cNvPr id="4" name="TextBox 4"/>
          <p:cNvSpPr txBox="1"/>
          <p:nvPr/>
        </p:nvSpPr>
        <p:spPr>
          <a:xfrm>
            <a:off x="5050969" y="198793"/>
            <a:ext cx="81860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Model Building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1735228" y="1397245"/>
            <a:ext cx="14817545" cy="6257290"/>
          </a:xfrm>
          <a:prstGeom prst="rect">
            <a:avLst/>
          </a:prstGeom>
        </p:spPr>
        <p:txBody>
          <a:bodyPr lIns="0" tIns="0" rIns="0" bIns="0" rtlCol="0" anchor="t">
            <a:spAutoFit/>
          </a:bodyPr>
          <a:lstStyle/>
          <a:p>
            <a:pPr algn="just">
              <a:lnSpc>
                <a:spcPts val="4199"/>
              </a:lnSpc>
            </a:pPr>
            <a:r>
              <a:rPr lang="en-US" sz="2999" b="1">
                <a:solidFill>
                  <a:srgbClr val="240960"/>
                </a:solidFill>
                <a:latin typeface="Montserrat Bold"/>
                <a:ea typeface="Montserrat Bold"/>
                <a:cs typeface="Montserrat Bold"/>
                <a:sym typeface="Montserrat Bold"/>
              </a:rPr>
              <a:t>Performance Results:</a:t>
            </a: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Decision Tree:</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Training Accuracy: 81.07%</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Testing Accuracy: 75.39%</a:t>
            </a:r>
          </a:p>
          <a:p>
            <a:pPr algn="just">
              <a:lnSpc>
                <a:spcPts val="3080"/>
              </a:lnSpc>
            </a:pPr>
            <a:endParaRPr lang="en-US" sz="2200" b="1">
              <a:solidFill>
                <a:srgbClr val="240960"/>
              </a:solidFill>
              <a:latin typeface="Montserrat Bold"/>
              <a:ea typeface="Montserrat Bold"/>
              <a:cs typeface="Montserrat Bold"/>
              <a:sym typeface="Montserrat Bold"/>
            </a:endParaRP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Random Forest:</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Training Accuracy: 87.06%</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Testing Accuracy: 78.1%</a:t>
            </a:r>
          </a:p>
          <a:p>
            <a:pPr algn="just">
              <a:lnSpc>
                <a:spcPts val="3080"/>
              </a:lnSpc>
            </a:pPr>
            <a:endParaRPr lang="en-US" sz="2200" b="1">
              <a:solidFill>
                <a:srgbClr val="240960"/>
              </a:solidFill>
              <a:latin typeface="Montserrat Bold"/>
              <a:ea typeface="Montserrat Bold"/>
              <a:cs typeface="Montserrat Bold"/>
              <a:sym typeface="Montserrat Bold"/>
            </a:endParaRPr>
          </a:p>
          <a:p>
            <a:pPr marL="539749" lvl="1" indent="-269875" algn="just">
              <a:lnSpc>
                <a:spcPts val="3499"/>
              </a:lnSpc>
              <a:buFont typeface="Arial"/>
              <a:buChar char="•"/>
            </a:pPr>
            <a:r>
              <a:rPr lang="en-US" sz="2499" b="1">
                <a:solidFill>
                  <a:srgbClr val="240960"/>
                </a:solidFill>
                <a:latin typeface="Montserrat Bold"/>
                <a:ea typeface="Montserrat Bold"/>
                <a:cs typeface="Montserrat Bold"/>
                <a:sym typeface="Montserrat Bold"/>
              </a:rPr>
              <a:t>KNN:</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Training Accuracy: 86.71%</a:t>
            </a:r>
          </a:p>
          <a:p>
            <a:pPr marL="949962" lvl="2" indent="-316654" algn="just">
              <a:lnSpc>
                <a:spcPts val="3080"/>
              </a:lnSpc>
              <a:buFont typeface="Arial"/>
              <a:buChar char="⚬"/>
            </a:pPr>
            <a:r>
              <a:rPr lang="en-US" sz="2200" b="1">
                <a:solidFill>
                  <a:srgbClr val="240960"/>
                </a:solidFill>
                <a:latin typeface="Montserrat Bold"/>
                <a:ea typeface="Montserrat Bold"/>
                <a:cs typeface="Montserrat Bold"/>
                <a:sym typeface="Montserrat Bold"/>
              </a:rPr>
              <a:t>Testing Accuracy: 74.54%</a:t>
            </a:r>
          </a:p>
          <a:p>
            <a:pPr algn="just">
              <a:lnSpc>
                <a:spcPts val="3080"/>
              </a:lnSpc>
            </a:pPr>
            <a:endParaRPr lang="en-US" sz="2200" b="1">
              <a:solidFill>
                <a:srgbClr val="240960"/>
              </a:solidFill>
              <a:latin typeface="Montserrat Bold"/>
              <a:ea typeface="Montserrat Bold"/>
              <a:cs typeface="Montserrat Bold"/>
              <a:sym typeface="Montserrat Bold"/>
            </a:endParaRPr>
          </a:p>
          <a:p>
            <a:pPr algn="just">
              <a:lnSpc>
                <a:spcPts val="4199"/>
              </a:lnSpc>
            </a:pPr>
            <a:r>
              <a:rPr lang="en-US" sz="2999" b="1">
                <a:solidFill>
                  <a:srgbClr val="240960"/>
                </a:solidFill>
                <a:latin typeface="Montserrat Bold"/>
                <a:ea typeface="Montserrat Bold"/>
                <a:cs typeface="Montserrat Bold"/>
                <a:sym typeface="Montserrat Bold"/>
              </a:rPr>
              <a:t>Best Model:</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Random Forest performed the best because it had the highest testing accuracy.</a:t>
            </a:r>
          </a:p>
        </p:txBody>
      </p:sp>
      <p:sp>
        <p:nvSpPr>
          <p:cNvPr id="3" name="Freeform 3"/>
          <p:cNvSpPr/>
          <p:nvPr/>
        </p:nvSpPr>
        <p:spPr>
          <a:xfrm>
            <a:off x="11041348" y="2759840"/>
            <a:ext cx="5962020" cy="3353636"/>
          </a:xfrm>
          <a:custGeom>
            <a:avLst/>
            <a:gdLst/>
            <a:ahLst/>
            <a:cxnLst/>
            <a:rect l="l" t="t" r="r" b="b"/>
            <a:pathLst>
              <a:path w="5962020" h="3353636">
                <a:moveTo>
                  <a:pt x="0" y="0"/>
                </a:moveTo>
                <a:lnTo>
                  <a:pt x="5962020" y="0"/>
                </a:lnTo>
                <a:lnTo>
                  <a:pt x="5962020" y="3353637"/>
                </a:lnTo>
                <a:lnTo>
                  <a:pt x="0" y="3353637"/>
                </a:lnTo>
                <a:lnTo>
                  <a:pt x="0" y="0"/>
                </a:lnTo>
                <a:close/>
              </a:path>
            </a:pathLst>
          </a:custGeom>
          <a:blipFill>
            <a:blip r:embed="rId2"/>
            <a:stretch>
              <a:fillRect/>
            </a:stretch>
          </a:blipFill>
        </p:spPr>
      </p:sp>
      <p:sp>
        <p:nvSpPr>
          <p:cNvPr id="4" name="Freeform 4"/>
          <p:cNvSpPr/>
          <p:nvPr/>
        </p:nvSpPr>
        <p:spPr>
          <a:xfrm>
            <a:off x="7832351" y="4738110"/>
            <a:ext cx="2681034" cy="2425088"/>
          </a:xfrm>
          <a:custGeom>
            <a:avLst/>
            <a:gdLst/>
            <a:ahLst/>
            <a:cxnLst/>
            <a:rect l="l" t="t" r="r" b="b"/>
            <a:pathLst>
              <a:path w="2681034" h="2425088">
                <a:moveTo>
                  <a:pt x="0" y="0"/>
                </a:moveTo>
                <a:lnTo>
                  <a:pt x="2681034" y="0"/>
                </a:lnTo>
                <a:lnTo>
                  <a:pt x="2681034" y="2425088"/>
                </a:lnTo>
                <a:lnTo>
                  <a:pt x="0" y="2425088"/>
                </a:lnTo>
                <a:lnTo>
                  <a:pt x="0" y="0"/>
                </a:lnTo>
                <a:close/>
              </a:path>
            </a:pathLst>
          </a:custGeom>
          <a:blipFill>
            <a:blip r:embed="rId3"/>
            <a:stretch>
              <a:fillRect/>
            </a:stretch>
          </a:blipFill>
        </p:spPr>
      </p:sp>
      <p:sp>
        <p:nvSpPr>
          <p:cNvPr id="5" name="Freeform 5"/>
          <p:cNvSpPr/>
          <p:nvPr/>
        </p:nvSpPr>
        <p:spPr>
          <a:xfrm>
            <a:off x="8356318" y="1633278"/>
            <a:ext cx="1633100" cy="1633100"/>
          </a:xfrm>
          <a:custGeom>
            <a:avLst/>
            <a:gdLst/>
            <a:ahLst/>
            <a:cxnLst/>
            <a:rect l="l" t="t" r="r" b="b"/>
            <a:pathLst>
              <a:path w="1633100" h="1633100">
                <a:moveTo>
                  <a:pt x="0" y="0"/>
                </a:moveTo>
                <a:lnTo>
                  <a:pt x="1633100" y="0"/>
                </a:lnTo>
                <a:lnTo>
                  <a:pt x="1633100" y="1633099"/>
                </a:lnTo>
                <a:lnTo>
                  <a:pt x="0" y="1633099"/>
                </a:lnTo>
                <a:lnTo>
                  <a:pt x="0" y="0"/>
                </a:lnTo>
                <a:close/>
              </a:path>
            </a:pathLst>
          </a:custGeom>
          <a:blipFill>
            <a:blip r:embed="rId4"/>
            <a:stretch>
              <a:fillRect/>
            </a:stretch>
          </a:blipFill>
        </p:spPr>
      </p:sp>
      <p:sp>
        <p:nvSpPr>
          <p:cNvPr id="6" name="TextBox 6"/>
          <p:cNvSpPr txBox="1"/>
          <p:nvPr/>
        </p:nvSpPr>
        <p:spPr>
          <a:xfrm>
            <a:off x="4561110" y="198793"/>
            <a:ext cx="9165780"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Model Evaluation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3492105" y="5491105"/>
            <a:ext cx="4795895" cy="4795895"/>
          </a:xfrm>
          <a:custGeom>
            <a:avLst/>
            <a:gdLst/>
            <a:ahLst/>
            <a:cxnLst/>
            <a:rect l="l" t="t" r="r" b="b"/>
            <a:pathLst>
              <a:path w="4795895" h="4795895">
                <a:moveTo>
                  <a:pt x="0" y="0"/>
                </a:moveTo>
                <a:lnTo>
                  <a:pt x="4795895" y="0"/>
                </a:lnTo>
                <a:lnTo>
                  <a:pt x="4795895" y="4795895"/>
                </a:lnTo>
                <a:lnTo>
                  <a:pt x="0" y="4795895"/>
                </a:lnTo>
                <a:lnTo>
                  <a:pt x="0" y="0"/>
                </a:lnTo>
                <a:close/>
              </a:path>
            </a:pathLst>
          </a:custGeom>
          <a:blipFill>
            <a:blip r:embed="rId2"/>
            <a:stretch>
              <a:fillRect/>
            </a:stretch>
          </a:blipFill>
        </p:spPr>
      </p:sp>
      <p:sp>
        <p:nvSpPr>
          <p:cNvPr id="3" name="TextBox 3"/>
          <p:cNvSpPr txBox="1"/>
          <p:nvPr/>
        </p:nvSpPr>
        <p:spPr>
          <a:xfrm>
            <a:off x="6162573" y="198793"/>
            <a:ext cx="5962854"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Conclusion</a:t>
            </a:r>
          </a:p>
        </p:txBody>
      </p:sp>
      <p:sp>
        <p:nvSpPr>
          <p:cNvPr id="4" name="TextBox 4"/>
          <p:cNvSpPr txBox="1"/>
          <p:nvPr/>
        </p:nvSpPr>
        <p:spPr>
          <a:xfrm>
            <a:off x="1887628" y="1549645"/>
            <a:ext cx="14158119" cy="3828415"/>
          </a:xfrm>
          <a:prstGeom prst="rect">
            <a:avLst/>
          </a:prstGeom>
        </p:spPr>
        <p:txBody>
          <a:bodyPr lIns="0" tIns="0" rIns="0" bIns="0" rtlCol="0" anchor="t">
            <a:spAutoFit/>
          </a:bodyPr>
          <a:lstStyle/>
          <a:p>
            <a:pPr algn="just">
              <a:lnSpc>
                <a:spcPts val="4199"/>
              </a:lnSpc>
            </a:pPr>
            <a:r>
              <a:rPr lang="en-US" sz="2999" b="1">
                <a:solidFill>
                  <a:srgbClr val="240960"/>
                </a:solidFill>
                <a:latin typeface="Montserrat Bold"/>
                <a:ea typeface="Montserrat Bold"/>
                <a:cs typeface="Montserrat Bold"/>
                <a:sym typeface="Montserrat Bold"/>
              </a:rPr>
              <a:t>Key Findings:</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Customers with shorter tenure, higher monthly charges, and no dependents are more likely to leave.</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Customers with long-term contracts and lower monthly charges are less likely to leave.</a:t>
            </a:r>
          </a:p>
          <a:p>
            <a:pPr algn="just">
              <a:lnSpc>
                <a:spcPts val="3220"/>
              </a:lnSpc>
            </a:pPr>
            <a:endParaRPr lang="en-US" sz="2300" b="1">
              <a:solidFill>
                <a:srgbClr val="240960"/>
              </a:solidFill>
              <a:latin typeface="Montserrat Bold"/>
              <a:ea typeface="Montserrat Bold"/>
              <a:cs typeface="Montserrat Bold"/>
              <a:sym typeface="Montserrat Bold"/>
            </a:endParaRPr>
          </a:p>
          <a:p>
            <a:pPr algn="just">
              <a:lnSpc>
                <a:spcPts val="4199"/>
              </a:lnSpc>
            </a:pPr>
            <a:r>
              <a:rPr lang="en-US" sz="2999" b="1">
                <a:solidFill>
                  <a:srgbClr val="240960"/>
                </a:solidFill>
                <a:latin typeface="Montserrat Bold"/>
                <a:ea typeface="Montserrat Bold"/>
                <a:cs typeface="Montserrat Bold"/>
                <a:sym typeface="Montserrat Bold"/>
              </a:rPr>
              <a:t>Recommendations for Telecom Companies:</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Offer discounts on monthly charges and long-term contracts to reduce churn.</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Improve customer support and engagement to keep customers happy.</a:t>
            </a:r>
          </a:p>
          <a:p>
            <a:pPr marL="496571" lvl="1" indent="-248285" algn="just">
              <a:lnSpc>
                <a:spcPts val="3220"/>
              </a:lnSpc>
              <a:buFont typeface="Arial"/>
              <a:buChar char="•"/>
            </a:pPr>
            <a:r>
              <a:rPr lang="en-US" sz="2300" b="1">
                <a:solidFill>
                  <a:srgbClr val="240960"/>
                </a:solidFill>
                <a:latin typeface="Montserrat Bold"/>
                <a:ea typeface="Montserrat Bold"/>
                <a:cs typeface="Montserrat Bold"/>
                <a:sym typeface="Montserrat Bold"/>
              </a:rPr>
              <a:t>Provide better streaming and device protection services to add value.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5050969" y="198793"/>
            <a:ext cx="81860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Future Work</a:t>
            </a:r>
          </a:p>
        </p:txBody>
      </p:sp>
      <p:sp>
        <p:nvSpPr>
          <p:cNvPr id="3" name="TextBox 3"/>
          <p:cNvSpPr txBox="1"/>
          <p:nvPr/>
        </p:nvSpPr>
        <p:spPr>
          <a:xfrm>
            <a:off x="1305239" y="960120"/>
            <a:ext cx="15401607" cy="8298180"/>
          </a:xfrm>
          <a:prstGeom prst="rect">
            <a:avLst/>
          </a:prstGeom>
        </p:spPr>
        <p:txBody>
          <a:bodyPr lIns="0" tIns="0" rIns="0" bIns="0" rtlCol="0" anchor="t">
            <a:spAutoFit/>
          </a:bodyPr>
          <a:lstStyle/>
          <a:p>
            <a:pPr algn="just">
              <a:lnSpc>
                <a:spcPts val="3779"/>
              </a:lnSpc>
            </a:pPr>
            <a:r>
              <a:rPr lang="en-US" sz="2699" b="1">
                <a:solidFill>
                  <a:srgbClr val="240960"/>
                </a:solidFill>
                <a:latin typeface="Montserrat Bold"/>
                <a:ea typeface="Montserrat Bold"/>
                <a:cs typeface="Montserrat Bold"/>
                <a:sym typeface="Montserrat Bold"/>
              </a:rPr>
              <a:t>Possible Improvements:</a:t>
            </a:r>
          </a:p>
          <a:p>
            <a:pPr marL="518160" lvl="1" indent="-259080" algn="just">
              <a:lnSpc>
                <a:spcPts val="3359"/>
              </a:lnSpc>
              <a:buFont typeface="Arial"/>
              <a:buChar char="•"/>
            </a:pPr>
            <a:r>
              <a:rPr lang="en-US" sz="2400" b="1">
                <a:solidFill>
                  <a:srgbClr val="240960"/>
                </a:solidFill>
                <a:latin typeface="Montserrat Bold"/>
                <a:ea typeface="Montserrat Bold"/>
                <a:cs typeface="Montserrat Bold"/>
                <a:sym typeface="Montserrat Bold"/>
              </a:rPr>
              <a:t>Try advanced models for better accuracy:</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XGBoost: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A powerful gradient boosting algorithm that improves performance by combining multiple weak models.</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SVM (Support Vector Machine):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A classification algorithm that finds the best boundary to separate churn and non-churn customers.</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Logistic Regression: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A simple yet effective algorithm for binary classification, predicting churn probability.</a:t>
            </a:r>
          </a:p>
          <a:p>
            <a:pPr marL="518160" lvl="1" indent="-259080" algn="just">
              <a:lnSpc>
                <a:spcPts val="3359"/>
              </a:lnSpc>
              <a:buFont typeface="Arial"/>
              <a:buChar char="•"/>
            </a:pPr>
            <a:r>
              <a:rPr lang="en-US" sz="2400" b="1">
                <a:solidFill>
                  <a:srgbClr val="240960"/>
                </a:solidFill>
                <a:latin typeface="Montserrat Bold"/>
                <a:ea typeface="Montserrat Bold"/>
                <a:cs typeface="Montserrat Bold"/>
                <a:sym typeface="Montserrat Bold"/>
              </a:rPr>
              <a:t>Calculate evaluation metrics:</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Accuracy: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Measures the overall correctness of predictions.</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Precision: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Shows how many predicted churn cases were actually correct.</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Recall: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Measures how well the model identifies actual churn cases.</a:t>
            </a:r>
          </a:p>
          <a:p>
            <a:pPr marL="1079499" lvl="2" indent="-359833" algn="just">
              <a:lnSpc>
                <a:spcPts val="3499"/>
              </a:lnSpc>
              <a:buFont typeface="Arial"/>
              <a:buChar char="⚬"/>
            </a:pPr>
            <a:r>
              <a:rPr lang="en-US" sz="2499" b="1">
                <a:solidFill>
                  <a:srgbClr val="240960"/>
                </a:solidFill>
                <a:latin typeface="Montserrat Bold"/>
                <a:ea typeface="Montserrat Bold"/>
                <a:cs typeface="Montserrat Bold"/>
                <a:sym typeface="Montserrat Bold"/>
              </a:rPr>
              <a:t>F1-score: </a:t>
            </a:r>
          </a:p>
          <a:p>
            <a:pPr marL="1424943" lvl="3" indent="-356236" algn="just">
              <a:lnSpc>
                <a:spcPts val="3080"/>
              </a:lnSpc>
              <a:buFont typeface="Arial"/>
              <a:buChar char="￭"/>
            </a:pPr>
            <a:r>
              <a:rPr lang="en-US" sz="2200" b="1">
                <a:solidFill>
                  <a:srgbClr val="240960"/>
                </a:solidFill>
                <a:latin typeface="Montserrat Bold"/>
                <a:ea typeface="Montserrat Bold"/>
                <a:cs typeface="Montserrat Bold"/>
                <a:sym typeface="Montserrat Bold"/>
              </a:rPr>
              <a:t>A balance between precision and recall, useful for imbalanced data.</a:t>
            </a:r>
          </a:p>
          <a:p>
            <a:pPr marL="518160" lvl="1" indent="-259080" algn="just">
              <a:lnSpc>
                <a:spcPts val="3359"/>
              </a:lnSpc>
              <a:buFont typeface="Arial"/>
              <a:buChar char="•"/>
            </a:pPr>
            <a:r>
              <a:rPr lang="en-US" sz="2400" b="1">
                <a:solidFill>
                  <a:srgbClr val="240960"/>
                </a:solidFill>
                <a:latin typeface="Montserrat Bold"/>
                <a:ea typeface="Montserrat Bold"/>
                <a:cs typeface="Montserrat Bold"/>
                <a:sym typeface="Montserrat Bold"/>
              </a:rPr>
              <a:t>Make predictions to classify new customers as churn or not churn.</a:t>
            </a:r>
          </a:p>
        </p:txBody>
      </p:sp>
      <p:sp>
        <p:nvSpPr>
          <p:cNvPr id="4" name="Freeform 4"/>
          <p:cNvSpPr/>
          <p:nvPr/>
        </p:nvSpPr>
        <p:spPr>
          <a:xfrm>
            <a:off x="12950586" y="6531241"/>
            <a:ext cx="5337414" cy="3556052"/>
          </a:xfrm>
          <a:custGeom>
            <a:avLst/>
            <a:gdLst/>
            <a:ahLst/>
            <a:cxnLst/>
            <a:rect l="l" t="t" r="r" b="b"/>
            <a:pathLst>
              <a:path w="5337414" h="3556052">
                <a:moveTo>
                  <a:pt x="0" y="0"/>
                </a:moveTo>
                <a:lnTo>
                  <a:pt x="5337414" y="0"/>
                </a:lnTo>
                <a:lnTo>
                  <a:pt x="5337414" y="3556052"/>
                </a:lnTo>
                <a:lnTo>
                  <a:pt x="0" y="3556052"/>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5616191" y="3391582"/>
            <a:ext cx="7055617" cy="3503836"/>
            <a:chOff x="0" y="0"/>
            <a:chExt cx="9407490" cy="4671782"/>
          </a:xfrm>
        </p:grpSpPr>
        <p:sp>
          <p:nvSpPr>
            <p:cNvPr id="3" name="TextBox 3"/>
            <p:cNvSpPr txBox="1"/>
            <p:nvPr/>
          </p:nvSpPr>
          <p:spPr>
            <a:xfrm>
              <a:off x="0" y="514350"/>
              <a:ext cx="9407490" cy="2229703"/>
            </a:xfrm>
            <a:prstGeom prst="rect">
              <a:avLst/>
            </a:prstGeom>
          </p:spPr>
          <p:txBody>
            <a:bodyPr lIns="0" tIns="0" rIns="0" bIns="0" rtlCol="0" anchor="t">
              <a:spAutoFit/>
            </a:bodyPr>
            <a:lstStyle/>
            <a:p>
              <a:pPr algn="ctr">
                <a:lnSpc>
                  <a:spcPts val="10828"/>
                </a:lnSpc>
              </a:pPr>
              <a:r>
                <a:rPr lang="en-US" sz="13535" b="1">
                  <a:solidFill>
                    <a:srgbClr val="240960"/>
                  </a:solidFill>
                  <a:latin typeface="Montserrat Bold"/>
                  <a:ea typeface="Montserrat Bold"/>
                  <a:cs typeface="Montserrat Bold"/>
                  <a:sym typeface="Montserrat Bold"/>
                </a:rPr>
                <a:t>Thank</a:t>
              </a:r>
            </a:p>
          </p:txBody>
        </p:sp>
        <p:sp>
          <p:nvSpPr>
            <p:cNvPr id="4" name="TextBox 4"/>
            <p:cNvSpPr txBox="1"/>
            <p:nvPr/>
          </p:nvSpPr>
          <p:spPr>
            <a:xfrm>
              <a:off x="1541751" y="2440544"/>
              <a:ext cx="6654102" cy="2231238"/>
            </a:xfrm>
            <a:prstGeom prst="rect">
              <a:avLst/>
            </a:prstGeom>
          </p:spPr>
          <p:txBody>
            <a:bodyPr lIns="0" tIns="0" rIns="0" bIns="0" rtlCol="0" anchor="t">
              <a:spAutoFit/>
            </a:bodyPr>
            <a:lstStyle/>
            <a:p>
              <a:pPr algn="ctr">
                <a:lnSpc>
                  <a:spcPts val="10828"/>
                </a:lnSpc>
              </a:pPr>
              <a:r>
                <a:rPr lang="en-US" sz="13535" b="1">
                  <a:solidFill>
                    <a:srgbClr val="240960"/>
                  </a:solidFill>
                  <a:latin typeface="Montserrat Bold"/>
                  <a:ea typeface="Montserrat Bold"/>
                  <a:cs typeface="Montserrat Bold"/>
                  <a:sym typeface="Montserrat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5050969" y="198793"/>
            <a:ext cx="81860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Introduction</a:t>
            </a:r>
          </a:p>
        </p:txBody>
      </p:sp>
      <p:sp>
        <p:nvSpPr>
          <p:cNvPr id="3" name="Freeform 3"/>
          <p:cNvSpPr/>
          <p:nvPr/>
        </p:nvSpPr>
        <p:spPr>
          <a:xfrm>
            <a:off x="13237031" y="5066640"/>
            <a:ext cx="4877900" cy="4877900"/>
          </a:xfrm>
          <a:custGeom>
            <a:avLst/>
            <a:gdLst/>
            <a:ahLst/>
            <a:cxnLst/>
            <a:rect l="l" t="t" r="r" b="b"/>
            <a:pathLst>
              <a:path w="4877900" h="4877900">
                <a:moveTo>
                  <a:pt x="0" y="0"/>
                </a:moveTo>
                <a:lnTo>
                  <a:pt x="4877900" y="0"/>
                </a:lnTo>
                <a:lnTo>
                  <a:pt x="4877900" y="4877901"/>
                </a:lnTo>
                <a:lnTo>
                  <a:pt x="0" y="4877901"/>
                </a:lnTo>
                <a:lnTo>
                  <a:pt x="0" y="0"/>
                </a:lnTo>
                <a:close/>
              </a:path>
            </a:pathLst>
          </a:custGeom>
          <a:blipFill>
            <a:blip r:embed="rId2"/>
            <a:stretch>
              <a:fillRect/>
            </a:stretch>
          </a:blipFill>
        </p:spPr>
      </p:sp>
      <p:sp>
        <p:nvSpPr>
          <p:cNvPr id="4" name="TextBox 4"/>
          <p:cNvSpPr txBox="1"/>
          <p:nvPr/>
        </p:nvSpPr>
        <p:spPr>
          <a:xfrm>
            <a:off x="1028700" y="3860693"/>
            <a:ext cx="16230600" cy="1396999"/>
          </a:xfrm>
          <a:prstGeom prst="rect">
            <a:avLst/>
          </a:prstGeom>
        </p:spPr>
        <p:txBody>
          <a:bodyPr lIns="0" tIns="0" rIns="0" bIns="0" rtlCol="0" anchor="t">
            <a:spAutoFit/>
          </a:bodyPr>
          <a:lstStyle/>
          <a:p>
            <a:pPr algn="just">
              <a:lnSpc>
                <a:spcPts val="4200"/>
              </a:lnSpc>
              <a:spcBef>
                <a:spcPct val="0"/>
              </a:spcBef>
            </a:pPr>
            <a:r>
              <a:rPr lang="en-US" sz="3000" b="1">
                <a:solidFill>
                  <a:srgbClr val="240960"/>
                </a:solidFill>
                <a:latin typeface="Montserrat Bold"/>
                <a:ea typeface="Montserrat Bold"/>
                <a:cs typeface="Montserrat Bold"/>
                <a:sym typeface="Montserrat Bold"/>
              </a:rPr>
              <a:t>Problem Statement:</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The aim of the project is to analyze customer demographics, services, tenure, and other variables to predict whether a particular customer will churn or not.</a:t>
            </a:r>
          </a:p>
        </p:txBody>
      </p:sp>
      <p:sp>
        <p:nvSpPr>
          <p:cNvPr id="5" name="TextBox 5"/>
          <p:cNvSpPr txBox="1"/>
          <p:nvPr/>
        </p:nvSpPr>
        <p:spPr>
          <a:xfrm>
            <a:off x="1028700" y="5581542"/>
            <a:ext cx="16230600" cy="1924049"/>
          </a:xfrm>
          <a:prstGeom prst="rect">
            <a:avLst/>
          </a:prstGeom>
        </p:spPr>
        <p:txBody>
          <a:bodyPr lIns="0" tIns="0" rIns="0" bIns="0" rtlCol="0" anchor="t">
            <a:spAutoFit/>
          </a:bodyPr>
          <a:lstStyle/>
          <a:p>
            <a:pPr algn="just">
              <a:lnSpc>
                <a:spcPts val="4200"/>
              </a:lnSpc>
              <a:spcBef>
                <a:spcPct val="0"/>
              </a:spcBef>
            </a:pPr>
            <a:r>
              <a:rPr lang="en-US" sz="3000" b="1">
                <a:solidFill>
                  <a:srgbClr val="240960"/>
                </a:solidFill>
                <a:latin typeface="Montserrat Bold"/>
                <a:ea typeface="Montserrat Bold"/>
                <a:cs typeface="Montserrat Bold"/>
                <a:sym typeface="Montserrat Bold"/>
              </a:rPr>
              <a:t>Objective:</a:t>
            </a:r>
          </a:p>
          <a:p>
            <a:pPr marL="539764" lvl="1" indent="-269882" algn="just">
              <a:lnSpc>
                <a:spcPts val="3500"/>
              </a:lnSpc>
              <a:spcBef>
                <a:spcPct val="0"/>
              </a:spcBef>
              <a:buFont typeface="Arial"/>
              <a:buChar char="•"/>
            </a:pPr>
            <a:r>
              <a:rPr lang="en-US" sz="2500" b="1">
                <a:solidFill>
                  <a:srgbClr val="240960"/>
                </a:solidFill>
                <a:latin typeface="Montserrat Bold"/>
                <a:ea typeface="Montserrat Bold"/>
                <a:cs typeface="Montserrat Bold"/>
                <a:sym typeface="Montserrat Bold"/>
              </a:rPr>
              <a:t>Develop a predictive model to identify customers at risk of churning.</a:t>
            </a:r>
          </a:p>
          <a:p>
            <a:pPr marL="539764" lvl="1" indent="-269882" algn="just">
              <a:lnSpc>
                <a:spcPts val="3500"/>
              </a:lnSpc>
              <a:spcBef>
                <a:spcPct val="0"/>
              </a:spcBef>
              <a:buFont typeface="Arial"/>
              <a:buChar char="•"/>
            </a:pPr>
            <a:r>
              <a:rPr lang="en-US" sz="2500" b="1">
                <a:solidFill>
                  <a:srgbClr val="240960"/>
                </a:solidFill>
                <a:latin typeface="Montserrat Bold"/>
                <a:ea typeface="Montserrat Bold"/>
                <a:cs typeface="Montserrat Bold"/>
                <a:sym typeface="Montserrat Bold"/>
              </a:rPr>
              <a:t>Enable telecom companies to take proactive retention measures.</a:t>
            </a:r>
          </a:p>
          <a:p>
            <a:pPr algn="just">
              <a:lnSpc>
                <a:spcPts val="4200"/>
              </a:lnSpc>
              <a:spcBef>
                <a:spcPct val="0"/>
              </a:spcBef>
            </a:pPr>
            <a:endParaRPr lang="en-US" sz="2500" b="1">
              <a:solidFill>
                <a:srgbClr val="240960"/>
              </a:solidFill>
              <a:latin typeface="Montserrat Bold"/>
              <a:ea typeface="Montserrat Bold"/>
              <a:cs typeface="Montserrat Bold"/>
              <a:sym typeface="Montserrat Bold"/>
            </a:endParaRPr>
          </a:p>
        </p:txBody>
      </p:sp>
      <p:sp>
        <p:nvSpPr>
          <p:cNvPr id="6" name="TextBox 6"/>
          <p:cNvSpPr txBox="1"/>
          <p:nvPr/>
        </p:nvSpPr>
        <p:spPr>
          <a:xfrm>
            <a:off x="1028700" y="1361970"/>
            <a:ext cx="16230600" cy="2174873"/>
          </a:xfrm>
          <a:prstGeom prst="rect">
            <a:avLst/>
          </a:prstGeom>
        </p:spPr>
        <p:txBody>
          <a:bodyPr lIns="0" tIns="0" rIns="0" bIns="0" rtlCol="0" anchor="t">
            <a:spAutoFit/>
          </a:bodyPr>
          <a:lstStyle/>
          <a:p>
            <a:pPr algn="just">
              <a:lnSpc>
                <a:spcPts val="3500"/>
              </a:lnSpc>
            </a:pPr>
            <a:r>
              <a:rPr lang="en-US" sz="2500" b="1">
                <a:solidFill>
                  <a:srgbClr val="240960"/>
                </a:solidFill>
                <a:latin typeface="Montserrat Bold"/>
                <a:ea typeface="Montserrat Bold"/>
                <a:cs typeface="Montserrat Bold"/>
                <a:sym typeface="Montserrat Bold"/>
              </a:rPr>
              <a:t>Customer churn happens when people stop using a telecom company's services, causing loss of money and more effort to get new customers. This project uses Machine Learning to study past customer data and predict who might leave. By knowing this in advance, telecom companies can offer better deals and services to keep customers happy. The goal is to build an easy-to-use and accurate model that helps companies reduce churn and improve customer satisfaction.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7008670" y="1337665"/>
            <a:ext cx="3744891" cy="8321979"/>
          </a:xfrm>
          <a:custGeom>
            <a:avLst/>
            <a:gdLst/>
            <a:ahLst/>
            <a:cxnLst/>
            <a:rect l="l" t="t" r="r" b="b"/>
            <a:pathLst>
              <a:path w="3744891" h="8321979">
                <a:moveTo>
                  <a:pt x="0" y="0"/>
                </a:moveTo>
                <a:lnTo>
                  <a:pt x="3744890" y="0"/>
                </a:lnTo>
                <a:lnTo>
                  <a:pt x="3744890" y="8321979"/>
                </a:lnTo>
                <a:lnTo>
                  <a:pt x="0" y="8321979"/>
                </a:lnTo>
                <a:lnTo>
                  <a:pt x="0" y="0"/>
                </a:lnTo>
                <a:close/>
              </a:path>
            </a:pathLst>
          </a:custGeom>
          <a:blipFill>
            <a:blip r:embed="rId2"/>
            <a:stretch>
              <a:fillRect/>
            </a:stretch>
          </a:blipFill>
        </p:spPr>
      </p:sp>
      <p:sp>
        <p:nvSpPr>
          <p:cNvPr id="3" name="TextBox 3"/>
          <p:cNvSpPr txBox="1"/>
          <p:nvPr/>
        </p:nvSpPr>
        <p:spPr>
          <a:xfrm>
            <a:off x="5050969" y="198793"/>
            <a:ext cx="81860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Block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6577069" y="198793"/>
            <a:ext cx="51338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Flowchart</a:t>
            </a:r>
          </a:p>
        </p:txBody>
      </p:sp>
      <p:grpSp>
        <p:nvGrpSpPr>
          <p:cNvPr id="3" name="Group 3"/>
          <p:cNvGrpSpPr/>
          <p:nvPr/>
        </p:nvGrpSpPr>
        <p:grpSpPr>
          <a:xfrm>
            <a:off x="3471560" y="2302240"/>
            <a:ext cx="5144899" cy="6161921"/>
            <a:chOff x="0" y="0"/>
            <a:chExt cx="6859866" cy="8215895"/>
          </a:xfrm>
        </p:grpSpPr>
        <p:sp>
          <p:nvSpPr>
            <p:cNvPr id="4" name="Freeform 4"/>
            <p:cNvSpPr/>
            <p:nvPr/>
          </p:nvSpPr>
          <p:spPr>
            <a:xfrm>
              <a:off x="0" y="0"/>
              <a:ext cx="6859866" cy="7461101"/>
            </a:xfrm>
            <a:custGeom>
              <a:avLst/>
              <a:gdLst/>
              <a:ahLst/>
              <a:cxnLst/>
              <a:rect l="l" t="t" r="r" b="b"/>
              <a:pathLst>
                <a:path w="6859866" h="7461101">
                  <a:moveTo>
                    <a:pt x="0" y="0"/>
                  </a:moveTo>
                  <a:lnTo>
                    <a:pt x="6859866" y="0"/>
                  </a:lnTo>
                  <a:lnTo>
                    <a:pt x="6859866" y="7461101"/>
                  </a:lnTo>
                  <a:lnTo>
                    <a:pt x="0" y="7461101"/>
                  </a:lnTo>
                  <a:lnTo>
                    <a:pt x="0" y="0"/>
                  </a:lnTo>
                  <a:close/>
                </a:path>
              </a:pathLst>
            </a:custGeom>
            <a:blipFill>
              <a:blip r:embed="rId2"/>
              <a:stretch>
                <a:fillRect r="-28563" b="-186554"/>
              </a:stretch>
            </a:blipFill>
          </p:spPr>
        </p:sp>
        <p:sp>
          <p:nvSpPr>
            <p:cNvPr id="5" name="Freeform 5"/>
            <p:cNvSpPr/>
            <p:nvPr/>
          </p:nvSpPr>
          <p:spPr>
            <a:xfrm>
              <a:off x="3134579" y="7461101"/>
              <a:ext cx="754794" cy="754794"/>
            </a:xfrm>
            <a:custGeom>
              <a:avLst/>
              <a:gdLst/>
              <a:ahLst/>
              <a:cxnLst/>
              <a:rect l="l" t="t" r="r" b="b"/>
              <a:pathLst>
                <a:path w="754794" h="754794">
                  <a:moveTo>
                    <a:pt x="0" y="0"/>
                  </a:moveTo>
                  <a:lnTo>
                    <a:pt x="754795" y="0"/>
                  </a:lnTo>
                  <a:lnTo>
                    <a:pt x="754795" y="754794"/>
                  </a:lnTo>
                  <a:lnTo>
                    <a:pt x="0" y="754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353152" y="7507698"/>
              <a:ext cx="317649" cy="604450"/>
            </a:xfrm>
            <a:prstGeom prst="rect">
              <a:avLst/>
            </a:prstGeom>
          </p:spPr>
          <p:txBody>
            <a:bodyPr lIns="0" tIns="0" rIns="0" bIns="0" rtlCol="0" anchor="t">
              <a:spAutoFit/>
            </a:bodyPr>
            <a:lstStyle/>
            <a:p>
              <a:pPr algn="ctr">
                <a:lnSpc>
                  <a:spcPts val="3773"/>
                </a:lnSpc>
              </a:pPr>
              <a:r>
                <a:rPr lang="en-US" sz="2695" b="1">
                  <a:solidFill>
                    <a:srgbClr val="240960"/>
                  </a:solidFill>
                  <a:latin typeface="Canva Sans Bold"/>
                  <a:ea typeface="Canva Sans Bold"/>
                  <a:cs typeface="Canva Sans Bold"/>
                  <a:sym typeface="Canva Sans Bold"/>
                </a:rPr>
                <a:t>A</a:t>
              </a:r>
            </a:p>
          </p:txBody>
        </p:sp>
      </p:grpSp>
      <p:grpSp>
        <p:nvGrpSpPr>
          <p:cNvPr id="7" name="Group 7"/>
          <p:cNvGrpSpPr/>
          <p:nvPr/>
        </p:nvGrpSpPr>
        <p:grpSpPr>
          <a:xfrm>
            <a:off x="9144000" y="1028700"/>
            <a:ext cx="5178038" cy="8709001"/>
            <a:chOff x="0" y="0"/>
            <a:chExt cx="6904050" cy="11612002"/>
          </a:xfrm>
        </p:grpSpPr>
        <p:sp>
          <p:nvSpPr>
            <p:cNvPr id="8" name="Freeform 8"/>
            <p:cNvSpPr/>
            <p:nvPr/>
          </p:nvSpPr>
          <p:spPr>
            <a:xfrm>
              <a:off x="0" y="754794"/>
              <a:ext cx="6904050" cy="10857208"/>
            </a:xfrm>
            <a:custGeom>
              <a:avLst/>
              <a:gdLst/>
              <a:ahLst/>
              <a:cxnLst/>
              <a:rect l="l" t="t" r="r" b="b"/>
              <a:pathLst>
                <a:path w="6904050" h="10857208">
                  <a:moveTo>
                    <a:pt x="0" y="0"/>
                  </a:moveTo>
                  <a:lnTo>
                    <a:pt x="6904050" y="0"/>
                  </a:lnTo>
                  <a:lnTo>
                    <a:pt x="6904050" y="10857208"/>
                  </a:lnTo>
                  <a:lnTo>
                    <a:pt x="0" y="10857208"/>
                  </a:lnTo>
                  <a:lnTo>
                    <a:pt x="0" y="0"/>
                  </a:lnTo>
                  <a:close/>
                </a:path>
              </a:pathLst>
            </a:custGeom>
            <a:blipFill>
              <a:blip r:embed="rId2"/>
              <a:stretch>
                <a:fillRect t="-54156"/>
              </a:stretch>
            </a:blipFill>
          </p:spPr>
        </p:sp>
        <p:sp>
          <p:nvSpPr>
            <p:cNvPr id="9" name="Freeform 9"/>
            <p:cNvSpPr/>
            <p:nvPr/>
          </p:nvSpPr>
          <p:spPr>
            <a:xfrm>
              <a:off x="2379424" y="0"/>
              <a:ext cx="754794" cy="754794"/>
            </a:xfrm>
            <a:custGeom>
              <a:avLst/>
              <a:gdLst/>
              <a:ahLst/>
              <a:cxnLst/>
              <a:rect l="l" t="t" r="r" b="b"/>
              <a:pathLst>
                <a:path w="754794" h="754794">
                  <a:moveTo>
                    <a:pt x="0" y="0"/>
                  </a:moveTo>
                  <a:lnTo>
                    <a:pt x="754794" y="0"/>
                  </a:lnTo>
                  <a:lnTo>
                    <a:pt x="754794" y="754794"/>
                  </a:lnTo>
                  <a:lnTo>
                    <a:pt x="0" y="754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597996" y="46597"/>
              <a:ext cx="317649" cy="604450"/>
            </a:xfrm>
            <a:prstGeom prst="rect">
              <a:avLst/>
            </a:prstGeom>
          </p:spPr>
          <p:txBody>
            <a:bodyPr lIns="0" tIns="0" rIns="0" bIns="0" rtlCol="0" anchor="t">
              <a:spAutoFit/>
            </a:bodyPr>
            <a:lstStyle/>
            <a:p>
              <a:pPr algn="ctr">
                <a:lnSpc>
                  <a:spcPts val="3773"/>
                </a:lnSpc>
              </a:pPr>
              <a:r>
                <a:rPr lang="en-US" sz="2695" b="1">
                  <a:solidFill>
                    <a:srgbClr val="240960"/>
                  </a:solidFill>
                  <a:latin typeface="Canva Sans Bold"/>
                  <a:ea typeface="Canva Sans Bold"/>
                  <a:cs typeface="Canva Sans Bold"/>
                  <a:sym typeface="Canva Sans Bold"/>
                </a:rPr>
                <a:t>A</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674260" y="964748"/>
            <a:ext cx="10939480" cy="9298558"/>
          </a:xfrm>
          <a:custGeom>
            <a:avLst/>
            <a:gdLst/>
            <a:ahLst/>
            <a:cxnLst/>
            <a:rect l="l" t="t" r="r" b="b"/>
            <a:pathLst>
              <a:path w="10939480" h="9298558">
                <a:moveTo>
                  <a:pt x="0" y="0"/>
                </a:moveTo>
                <a:lnTo>
                  <a:pt x="10939480" y="0"/>
                </a:lnTo>
                <a:lnTo>
                  <a:pt x="10939480" y="9298559"/>
                </a:lnTo>
                <a:lnTo>
                  <a:pt x="0" y="9298559"/>
                </a:lnTo>
                <a:lnTo>
                  <a:pt x="0" y="0"/>
                </a:lnTo>
                <a:close/>
              </a:path>
            </a:pathLst>
          </a:custGeom>
          <a:blipFill>
            <a:blip r:embed="rId2"/>
            <a:stretch>
              <a:fillRect/>
            </a:stretch>
          </a:blipFill>
        </p:spPr>
      </p:sp>
      <p:sp>
        <p:nvSpPr>
          <p:cNvPr id="3" name="TextBox 3"/>
          <p:cNvSpPr txBox="1"/>
          <p:nvPr/>
        </p:nvSpPr>
        <p:spPr>
          <a:xfrm>
            <a:off x="5050969" y="198793"/>
            <a:ext cx="8186062"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Data Dictionary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3882843" y="198793"/>
            <a:ext cx="10522313"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Data Preprocessing</a:t>
            </a:r>
          </a:p>
        </p:txBody>
      </p:sp>
      <p:sp>
        <p:nvSpPr>
          <p:cNvPr id="3" name="TextBox 3"/>
          <p:cNvSpPr txBox="1"/>
          <p:nvPr/>
        </p:nvSpPr>
        <p:spPr>
          <a:xfrm>
            <a:off x="1028700" y="1273002"/>
            <a:ext cx="16230600" cy="6940549"/>
          </a:xfrm>
          <a:prstGeom prst="rect">
            <a:avLst/>
          </a:prstGeom>
        </p:spPr>
        <p:txBody>
          <a:bodyPr lIns="0" tIns="0" rIns="0" bIns="0" rtlCol="0" anchor="t">
            <a:spAutoFit/>
          </a:bodyPr>
          <a:lstStyle/>
          <a:p>
            <a:pPr algn="just">
              <a:lnSpc>
                <a:spcPts val="4200"/>
              </a:lnSpc>
              <a:spcBef>
                <a:spcPct val="0"/>
              </a:spcBef>
            </a:pPr>
            <a:r>
              <a:rPr lang="en-US" sz="3000" b="1">
                <a:solidFill>
                  <a:srgbClr val="240960"/>
                </a:solidFill>
                <a:latin typeface="Montserrat Bold"/>
                <a:ea typeface="Montserrat Bold"/>
                <a:cs typeface="Montserrat Bold"/>
                <a:sym typeface="Montserrat Bold"/>
              </a:rPr>
              <a:t>Data Cleaning:</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Handled missing values.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Removed duplicate entries.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Converted data types where necessary.</a:t>
            </a:r>
          </a:p>
          <a:p>
            <a:pPr algn="just">
              <a:lnSpc>
                <a:spcPts val="3500"/>
              </a:lnSpc>
            </a:pPr>
            <a:endParaRPr lang="en-US" sz="2500" b="1">
              <a:solidFill>
                <a:srgbClr val="240960"/>
              </a:solidFill>
              <a:latin typeface="Montserrat Bold"/>
              <a:ea typeface="Montserrat Bold"/>
              <a:cs typeface="Montserrat Bold"/>
              <a:sym typeface="Montserrat Bold"/>
            </a:endParaRPr>
          </a:p>
          <a:p>
            <a:pPr algn="just">
              <a:lnSpc>
                <a:spcPts val="4200"/>
              </a:lnSpc>
            </a:pPr>
            <a:r>
              <a:rPr lang="en-US" sz="3000" b="1">
                <a:solidFill>
                  <a:srgbClr val="240960"/>
                </a:solidFill>
                <a:latin typeface="Montserrat Bold"/>
                <a:ea typeface="Montserrat Bold"/>
                <a:cs typeface="Montserrat Bold"/>
                <a:sym typeface="Montserrat Bold"/>
              </a:rPr>
              <a:t>Feature Engineering:</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Encoded categorical variables using Label Encoding and One-Hot Encoding.</a:t>
            </a:r>
          </a:p>
          <a:p>
            <a:pPr algn="just">
              <a:lnSpc>
                <a:spcPts val="3500"/>
              </a:lnSpc>
            </a:pPr>
            <a:endParaRPr lang="en-US" sz="2500" b="1">
              <a:solidFill>
                <a:srgbClr val="240960"/>
              </a:solidFill>
              <a:latin typeface="Montserrat Bold"/>
              <a:ea typeface="Montserrat Bold"/>
              <a:cs typeface="Montserrat Bold"/>
              <a:sym typeface="Montserrat Bold"/>
            </a:endParaRPr>
          </a:p>
          <a:p>
            <a:pPr algn="just">
              <a:lnSpc>
                <a:spcPts val="4200"/>
              </a:lnSpc>
            </a:pPr>
            <a:r>
              <a:rPr lang="en-US" sz="3000" b="1">
                <a:solidFill>
                  <a:srgbClr val="240960"/>
                </a:solidFill>
                <a:latin typeface="Montserrat Bold"/>
                <a:ea typeface="Montserrat Bold"/>
                <a:cs typeface="Montserrat Bold"/>
                <a:sym typeface="Montserrat Bold"/>
              </a:rPr>
              <a:t>Feature Scaling:</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Standardized numerical features (e.g., Tenure, MonthlyCharges, TotalCharges) for better model performance.</a:t>
            </a:r>
          </a:p>
          <a:p>
            <a:pPr algn="just">
              <a:lnSpc>
                <a:spcPts val="3500"/>
              </a:lnSpc>
            </a:pPr>
            <a:endParaRPr lang="en-US" sz="2500" b="1">
              <a:solidFill>
                <a:srgbClr val="240960"/>
              </a:solidFill>
              <a:latin typeface="Montserrat Bold"/>
              <a:ea typeface="Montserrat Bold"/>
              <a:cs typeface="Montserrat Bold"/>
              <a:sym typeface="Montserrat Bold"/>
            </a:endParaRPr>
          </a:p>
          <a:p>
            <a:pPr algn="just">
              <a:lnSpc>
                <a:spcPts val="4200"/>
              </a:lnSpc>
            </a:pPr>
            <a:r>
              <a:rPr lang="en-US" sz="3000" b="1">
                <a:solidFill>
                  <a:srgbClr val="240960"/>
                </a:solidFill>
                <a:latin typeface="Montserrat Bold"/>
                <a:ea typeface="Montserrat Bold"/>
                <a:cs typeface="Montserrat Bold"/>
                <a:sym typeface="Montserrat Bold"/>
              </a:rPr>
              <a:t>Outlier Detection:</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No significant outliers were found in the dataset.</a:t>
            </a:r>
          </a:p>
          <a:p>
            <a:pPr algn="just">
              <a:lnSpc>
                <a:spcPts val="3500"/>
              </a:lnSpc>
            </a:pPr>
            <a:endParaRPr lang="en-US" sz="2500" b="1">
              <a:solidFill>
                <a:srgbClr val="240960"/>
              </a:solidFill>
              <a:latin typeface="Montserrat Bold"/>
              <a:ea typeface="Montserrat Bold"/>
              <a:cs typeface="Montserrat Bold"/>
              <a:sym typeface="Montserra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3493371" y="2937783"/>
            <a:ext cx="11301259" cy="3687036"/>
          </a:xfrm>
          <a:custGeom>
            <a:avLst/>
            <a:gdLst/>
            <a:ahLst/>
            <a:cxnLst/>
            <a:rect l="l" t="t" r="r" b="b"/>
            <a:pathLst>
              <a:path w="11301259" h="3687036">
                <a:moveTo>
                  <a:pt x="0" y="0"/>
                </a:moveTo>
                <a:lnTo>
                  <a:pt x="11301258" y="0"/>
                </a:lnTo>
                <a:lnTo>
                  <a:pt x="11301258" y="3687036"/>
                </a:lnTo>
                <a:lnTo>
                  <a:pt x="0" y="3687036"/>
                </a:lnTo>
                <a:lnTo>
                  <a:pt x="0" y="0"/>
                </a:lnTo>
                <a:close/>
              </a:path>
            </a:pathLst>
          </a:custGeom>
          <a:blipFill>
            <a:blip r:embed="rId2"/>
            <a:stretch>
              <a:fillRect/>
            </a:stretch>
          </a:blipFill>
        </p:spPr>
      </p:sp>
      <p:sp>
        <p:nvSpPr>
          <p:cNvPr id="3" name="TextBox 3"/>
          <p:cNvSpPr txBox="1"/>
          <p:nvPr/>
        </p:nvSpPr>
        <p:spPr>
          <a:xfrm>
            <a:off x="1273401" y="198793"/>
            <a:ext cx="15741198" cy="829907"/>
          </a:xfrm>
          <a:prstGeom prst="rect">
            <a:avLst/>
          </a:prstGeom>
        </p:spPr>
        <p:txBody>
          <a:bodyPr lIns="0" tIns="0" rIns="0" bIns="0" rtlCol="0" anchor="t">
            <a:spAutoFit/>
          </a:bodyPr>
          <a:lstStyle/>
          <a:p>
            <a:pPr algn="ctr">
              <a:lnSpc>
                <a:spcPts val="5869"/>
              </a:lnSpc>
            </a:pPr>
            <a:r>
              <a:rPr lang="en-US" sz="7336" b="1">
                <a:solidFill>
                  <a:srgbClr val="240960"/>
                </a:solidFill>
                <a:latin typeface="Montserrat Bold"/>
                <a:ea typeface="Montserrat Bold"/>
                <a:cs typeface="Montserrat Bold"/>
                <a:sym typeface="Montserrat Bold"/>
              </a:rPr>
              <a:t>Exploratory Data Analysis (EDA)</a:t>
            </a:r>
          </a:p>
        </p:txBody>
      </p:sp>
      <p:sp>
        <p:nvSpPr>
          <p:cNvPr id="4" name="TextBox 4"/>
          <p:cNvSpPr txBox="1"/>
          <p:nvPr/>
        </p:nvSpPr>
        <p:spPr>
          <a:xfrm>
            <a:off x="1028700" y="1273002"/>
            <a:ext cx="16230600" cy="1396999"/>
          </a:xfrm>
          <a:prstGeom prst="rect">
            <a:avLst/>
          </a:prstGeom>
        </p:spPr>
        <p:txBody>
          <a:bodyPr lIns="0" tIns="0" rIns="0" bIns="0" rtlCol="0" anchor="t">
            <a:spAutoFit/>
          </a:bodyPr>
          <a:lstStyle/>
          <a:p>
            <a:pPr algn="just">
              <a:lnSpc>
                <a:spcPts val="4200"/>
              </a:lnSpc>
              <a:spcBef>
                <a:spcPct val="0"/>
              </a:spcBef>
            </a:pPr>
            <a:r>
              <a:rPr lang="en-US" sz="3000" b="1">
                <a:solidFill>
                  <a:srgbClr val="240960"/>
                </a:solidFill>
                <a:latin typeface="Montserrat Bold"/>
                <a:ea typeface="Montserrat Bold"/>
                <a:cs typeface="Montserrat Bold"/>
                <a:sym typeface="Montserrat Bold"/>
              </a:rPr>
              <a:t>Summary Statistics: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A quick look at the numerical features provides insights into the dataset’s structure and spread.</a:t>
            </a:r>
          </a:p>
        </p:txBody>
      </p:sp>
      <p:sp>
        <p:nvSpPr>
          <p:cNvPr id="5" name="TextBox 5"/>
          <p:cNvSpPr txBox="1"/>
          <p:nvPr/>
        </p:nvSpPr>
        <p:spPr>
          <a:xfrm>
            <a:off x="1028700" y="6872469"/>
            <a:ext cx="16230600" cy="1835149"/>
          </a:xfrm>
          <a:prstGeom prst="rect">
            <a:avLst/>
          </a:prstGeom>
        </p:spPr>
        <p:txBody>
          <a:bodyPr lIns="0" tIns="0" rIns="0" bIns="0" rtlCol="0" anchor="t">
            <a:spAutoFit/>
          </a:bodyPr>
          <a:lstStyle/>
          <a:p>
            <a:pPr algn="just">
              <a:lnSpc>
                <a:spcPts val="4200"/>
              </a:lnSpc>
              <a:spcBef>
                <a:spcPct val="0"/>
              </a:spcBef>
            </a:pPr>
            <a:r>
              <a:rPr lang="en-US" sz="3000" b="1">
                <a:solidFill>
                  <a:srgbClr val="240960"/>
                </a:solidFill>
                <a:latin typeface="Montserrat Bold"/>
                <a:ea typeface="Montserrat Bold"/>
                <a:cs typeface="Montserrat Bold"/>
                <a:sym typeface="Montserrat Bold"/>
              </a:rPr>
              <a:t>Key Observations: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The tenure ranges from 1 to 72 months, indicating both new and long-term customers. </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The MonthlyCharges vary between $18.25 and $118.75, showing different subscription levels. </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The TotalCharges column initially had missing values, which were handled earlier.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028700" y="2696158"/>
            <a:ext cx="10150625" cy="6788231"/>
          </a:xfrm>
          <a:custGeom>
            <a:avLst/>
            <a:gdLst/>
            <a:ahLst/>
            <a:cxnLst/>
            <a:rect l="l" t="t" r="r" b="b"/>
            <a:pathLst>
              <a:path w="10150625" h="6788231">
                <a:moveTo>
                  <a:pt x="0" y="0"/>
                </a:moveTo>
                <a:lnTo>
                  <a:pt x="10150625" y="0"/>
                </a:lnTo>
                <a:lnTo>
                  <a:pt x="10150625" y="6788231"/>
                </a:lnTo>
                <a:lnTo>
                  <a:pt x="0" y="6788231"/>
                </a:lnTo>
                <a:lnTo>
                  <a:pt x="0" y="0"/>
                </a:lnTo>
                <a:close/>
              </a:path>
            </a:pathLst>
          </a:custGeom>
          <a:blipFill>
            <a:blip r:embed="rId2"/>
            <a:stretch>
              <a:fillRect/>
            </a:stretch>
          </a:blipFill>
        </p:spPr>
      </p:sp>
      <p:sp>
        <p:nvSpPr>
          <p:cNvPr id="3" name="TextBox 3"/>
          <p:cNvSpPr txBox="1"/>
          <p:nvPr/>
        </p:nvSpPr>
        <p:spPr>
          <a:xfrm>
            <a:off x="1028700" y="483156"/>
            <a:ext cx="16230600" cy="2022474"/>
          </a:xfrm>
          <a:prstGeom prst="rect">
            <a:avLst/>
          </a:prstGeom>
        </p:spPr>
        <p:txBody>
          <a:bodyPr lIns="0" tIns="0" rIns="0" bIns="0" rtlCol="0" anchor="t">
            <a:spAutoFit/>
          </a:bodyPr>
          <a:lstStyle/>
          <a:p>
            <a:pPr algn="l">
              <a:lnSpc>
                <a:spcPts val="4900"/>
              </a:lnSpc>
            </a:pPr>
            <a:r>
              <a:rPr lang="en-US" sz="3500" b="1">
                <a:solidFill>
                  <a:srgbClr val="240960"/>
                </a:solidFill>
                <a:latin typeface="Montserrat Bold"/>
                <a:ea typeface="Montserrat Bold"/>
                <a:cs typeface="Montserrat Bold"/>
                <a:sym typeface="Montserrat Bold"/>
              </a:rPr>
              <a:t>Univariate Analysis:</a:t>
            </a:r>
          </a:p>
          <a:p>
            <a:pPr marL="539764" lvl="1" indent="-269882" algn="just">
              <a:lnSpc>
                <a:spcPts val="3500"/>
              </a:lnSpc>
              <a:buFont typeface="Arial"/>
              <a:buChar char="•"/>
            </a:pPr>
            <a:r>
              <a:rPr lang="en-US" sz="2500" b="1">
                <a:solidFill>
                  <a:srgbClr val="240960"/>
                </a:solidFill>
                <a:latin typeface="Montserrat Bold"/>
                <a:ea typeface="Montserrat Bold"/>
                <a:cs typeface="Montserrat Bold"/>
                <a:sym typeface="Montserrat Bold"/>
              </a:rPr>
              <a:t>First, I will begin with looking at the distribution of the data and then I will look at the relationship between the independent variables and the target variable.</a:t>
            </a:r>
          </a:p>
          <a:p>
            <a:pPr marL="647711" lvl="1" indent="-323856" algn="just">
              <a:lnSpc>
                <a:spcPts val="4200"/>
              </a:lnSpc>
              <a:buFont typeface="Arial"/>
              <a:buChar char="•"/>
            </a:pPr>
            <a:r>
              <a:rPr lang="en-US" sz="3000" b="1">
                <a:solidFill>
                  <a:srgbClr val="240960"/>
                </a:solidFill>
                <a:latin typeface="Montserrat Bold"/>
                <a:ea typeface="Montserrat Bold"/>
                <a:cs typeface="Montserrat Bold"/>
                <a:sym typeface="Montserrat Bold"/>
              </a:rPr>
              <a:t>Customer Demographics</a:t>
            </a:r>
          </a:p>
        </p:txBody>
      </p:sp>
      <p:sp>
        <p:nvSpPr>
          <p:cNvPr id="4" name="TextBox 4"/>
          <p:cNvSpPr txBox="1"/>
          <p:nvPr/>
        </p:nvSpPr>
        <p:spPr>
          <a:xfrm>
            <a:off x="11673718" y="3354956"/>
            <a:ext cx="5935622" cy="5530850"/>
          </a:xfrm>
          <a:prstGeom prst="rect">
            <a:avLst/>
          </a:prstGeom>
        </p:spPr>
        <p:txBody>
          <a:bodyPr lIns="0" tIns="0" rIns="0" bIns="0" rtlCol="0" anchor="t">
            <a:spAutoFit/>
          </a:bodyPr>
          <a:lstStyle/>
          <a:p>
            <a:pPr algn="l">
              <a:lnSpc>
                <a:spcPts val="4200"/>
              </a:lnSpc>
            </a:pPr>
            <a:r>
              <a:rPr lang="en-US" sz="3000" b="1">
                <a:solidFill>
                  <a:srgbClr val="240960"/>
                </a:solidFill>
                <a:latin typeface="Montserrat Bold"/>
                <a:ea typeface="Montserrat Bold"/>
                <a:cs typeface="Montserrat Bold"/>
                <a:sym typeface="Montserrat Bold"/>
              </a:rPr>
              <a:t>Gender Distribution: </a:t>
            </a:r>
          </a:p>
          <a:p>
            <a:pPr marL="539749" lvl="1" indent="-269875" algn="l">
              <a:lnSpc>
                <a:spcPts val="3499"/>
              </a:lnSpc>
              <a:buFont typeface="Arial"/>
              <a:buChar char="•"/>
            </a:pPr>
            <a:r>
              <a:rPr lang="en-US" sz="2499" b="1">
                <a:solidFill>
                  <a:srgbClr val="240960"/>
                </a:solidFill>
                <a:latin typeface="Montserrat Bold"/>
                <a:ea typeface="Montserrat Bold"/>
                <a:cs typeface="Montserrat Bold"/>
                <a:sym typeface="Montserrat Bold"/>
              </a:rPr>
              <a:t>Nearly equal proportion of male and female customers.</a:t>
            </a:r>
          </a:p>
          <a:p>
            <a:pPr algn="l">
              <a:lnSpc>
                <a:spcPts val="4200"/>
              </a:lnSpc>
            </a:pPr>
            <a:r>
              <a:rPr lang="en-US" sz="3000" b="1">
                <a:solidFill>
                  <a:srgbClr val="240960"/>
                </a:solidFill>
                <a:latin typeface="Montserrat Bold"/>
                <a:ea typeface="Montserrat Bold"/>
                <a:cs typeface="Montserrat Bold"/>
                <a:sym typeface="Montserrat Bold"/>
              </a:rPr>
              <a:t>Senior Citizens: </a:t>
            </a:r>
          </a:p>
          <a:p>
            <a:pPr marL="539749" lvl="1" indent="-269875" algn="l">
              <a:lnSpc>
                <a:spcPts val="3499"/>
              </a:lnSpc>
              <a:buFont typeface="Arial"/>
              <a:buChar char="•"/>
            </a:pPr>
            <a:r>
              <a:rPr lang="en-US" sz="2499" b="1">
                <a:solidFill>
                  <a:srgbClr val="240960"/>
                </a:solidFill>
                <a:latin typeface="Montserrat Bold"/>
                <a:ea typeface="Montserrat Bold"/>
                <a:cs typeface="Montserrat Bold"/>
                <a:sym typeface="Montserrat Bold"/>
              </a:rPr>
              <a:t>Most customers are non-senior citizens.</a:t>
            </a:r>
          </a:p>
          <a:p>
            <a:pPr algn="l">
              <a:lnSpc>
                <a:spcPts val="4200"/>
              </a:lnSpc>
            </a:pPr>
            <a:r>
              <a:rPr lang="en-US" sz="3000" b="1">
                <a:solidFill>
                  <a:srgbClr val="240960"/>
                </a:solidFill>
                <a:latin typeface="Montserrat Bold"/>
                <a:ea typeface="Montserrat Bold"/>
                <a:cs typeface="Montserrat Bold"/>
                <a:sym typeface="Montserrat Bold"/>
              </a:rPr>
              <a:t>Dependents &amp; Partners:</a:t>
            </a:r>
          </a:p>
          <a:p>
            <a:pPr marL="539749" lvl="1" indent="-269875" algn="l">
              <a:lnSpc>
                <a:spcPts val="3499"/>
              </a:lnSpc>
              <a:buFont typeface="Arial"/>
              <a:buChar char="•"/>
            </a:pPr>
            <a:r>
              <a:rPr lang="en-US" sz="2499" b="1">
                <a:solidFill>
                  <a:srgbClr val="240960"/>
                </a:solidFill>
                <a:latin typeface="Montserrat Bold"/>
                <a:ea typeface="Montserrat Bold"/>
                <a:cs typeface="Montserrat Bold"/>
                <a:sym typeface="Montserrat Bold"/>
              </a:rPr>
              <a:t>Around 3500 customers have partners, while a similar number don't. Most customers are without dependents, though many do have them.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1769</Words>
  <Application>Microsoft Office PowerPoint</Application>
  <PresentationFormat>Custom</PresentationFormat>
  <Paragraphs>236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Montserrat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 Stage-1 Presentation</dc:title>
  <cp:lastModifiedBy>Sandip Verma</cp:lastModifiedBy>
  <cp:revision>2</cp:revision>
  <dcterms:created xsi:type="dcterms:W3CDTF">2006-08-16T00:00:00Z</dcterms:created>
  <dcterms:modified xsi:type="dcterms:W3CDTF">2025-03-25T18:09:32Z</dcterms:modified>
  <dc:identifier>DAGiehvTJPo</dc:identifier>
</cp:coreProperties>
</file>